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23" r:id="rId2"/>
    <p:sldId id="291" r:id="rId3"/>
    <p:sldId id="339" r:id="rId4"/>
    <p:sldId id="353" r:id="rId5"/>
    <p:sldId id="363" r:id="rId6"/>
    <p:sldId id="328" r:id="rId7"/>
    <p:sldId id="354" r:id="rId8"/>
    <p:sldId id="362" r:id="rId9"/>
    <p:sldId id="352" r:id="rId10"/>
    <p:sldId id="338" r:id="rId11"/>
    <p:sldId id="374" r:id="rId12"/>
    <p:sldId id="293" r:id="rId13"/>
    <p:sldId id="347" r:id="rId14"/>
    <p:sldId id="348" r:id="rId15"/>
    <p:sldId id="349" r:id="rId16"/>
    <p:sldId id="351" r:id="rId17"/>
    <p:sldId id="301" r:id="rId18"/>
    <p:sldId id="294" r:id="rId19"/>
    <p:sldId id="337" r:id="rId20"/>
    <p:sldId id="297" r:id="rId21"/>
    <p:sldId id="308" r:id="rId22"/>
    <p:sldId id="299" r:id="rId23"/>
    <p:sldId id="330" r:id="rId24"/>
    <p:sldId id="329" r:id="rId25"/>
    <p:sldId id="364" r:id="rId26"/>
    <p:sldId id="298" r:id="rId27"/>
    <p:sldId id="313" r:id="rId28"/>
    <p:sldId id="312" r:id="rId29"/>
    <p:sldId id="372" r:id="rId30"/>
    <p:sldId id="295" r:id="rId31"/>
    <p:sldId id="296" r:id="rId32"/>
    <p:sldId id="309" r:id="rId33"/>
    <p:sldId id="397" r:id="rId34"/>
    <p:sldId id="333" r:id="rId35"/>
    <p:sldId id="396" r:id="rId36"/>
    <p:sldId id="335" r:id="rId37"/>
    <p:sldId id="336" r:id="rId38"/>
    <p:sldId id="355" r:id="rId39"/>
    <p:sldId id="359" r:id="rId40"/>
    <p:sldId id="356" r:id="rId41"/>
    <p:sldId id="398" r:id="rId42"/>
    <p:sldId id="400" r:id="rId43"/>
    <p:sldId id="357" r:id="rId44"/>
    <p:sldId id="399" r:id="rId45"/>
    <p:sldId id="394" r:id="rId46"/>
    <p:sldId id="395" r:id="rId47"/>
    <p:sldId id="392" r:id="rId48"/>
    <p:sldId id="393" r:id="rId49"/>
    <p:sldId id="401" r:id="rId50"/>
    <p:sldId id="311" r:id="rId51"/>
    <p:sldId id="314" r:id="rId52"/>
    <p:sldId id="365" r:id="rId53"/>
    <p:sldId id="387" r:id="rId54"/>
    <p:sldId id="385" r:id="rId55"/>
    <p:sldId id="389" r:id="rId56"/>
    <p:sldId id="390" r:id="rId57"/>
    <p:sldId id="391" r:id="rId58"/>
    <p:sldId id="367" r:id="rId59"/>
    <p:sldId id="368" r:id="rId60"/>
    <p:sldId id="370" r:id="rId61"/>
    <p:sldId id="369" r:id="rId62"/>
    <p:sldId id="371" r:id="rId63"/>
    <p:sldId id="332" r:id="rId64"/>
    <p:sldId id="286" r:id="rId65"/>
    <p:sldId id="373" r:id="rId66"/>
    <p:sldId id="376" r:id="rId67"/>
    <p:sldId id="375" r:id="rId68"/>
    <p:sldId id="377" r:id="rId69"/>
    <p:sldId id="378" r:id="rId70"/>
    <p:sldId id="379" r:id="rId71"/>
    <p:sldId id="380" r:id="rId72"/>
    <p:sldId id="381" r:id="rId73"/>
    <p:sldId id="38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86"/>
    <p:restoredTop sz="79860"/>
  </p:normalViewPr>
  <p:slideViewPr>
    <p:cSldViewPr snapToGrid="0" snapToObjects="1">
      <p:cViewPr varScale="1">
        <p:scale>
          <a:sx n="86" d="100"/>
          <a:sy n="86" d="100"/>
        </p:scale>
        <p:origin x="232" y="4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6923F-B5E2-B340-9991-8E5971FEB749}" type="datetimeFigureOut">
              <a:rPr lang="en-US" smtClean="0"/>
              <a:t>5/5/17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A30E8-C865-CC49-98A4-C84BACD8EBF8}" type="slidenum">
              <a:rPr lang="en-US" smtClean="0"/>
              <a:t>‹#›</a:t>
            </a:fld>
            <a:endParaRPr lang="en-US"/>
          </a:p>
        </p:txBody>
      </p:sp>
    </p:spTree>
    <p:extLst>
      <p:ext uri="{BB962C8B-B14F-4D97-AF65-F5344CB8AC3E}">
        <p14:creationId xmlns:p14="http://schemas.microsoft.com/office/powerpoint/2010/main" val="1741659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Gases and </a:t>
            </a:r>
            <a:r>
              <a:rPr lang="en-US" dirty="0" err="1" smtClean="0"/>
              <a:t>unpolar</a:t>
            </a:r>
            <a:r>
              <a:rPr lang="en-US" dirty="0" smtClean="0"/>
              <a:t> molecular passively permeate through biological membranes</a:t>
            </a:r>
          </a:p>
          <a:p>
            <a:pPr marL="171450" indent="-171450">
              <a:buFont typeface="Arial" charset="0"/>
              <a:buChar char="•"/>
            </a:pPr>
            <a:r>
              <a:rPr lang="en-US" dirty="0" smtClean="0"/>
              <a:t>Small, polar molecules have a very low </a:t>
            </a:r>
            <a:r>
              <a:rPr lang="en-US" dirty="0" err="1" smtClean="0"/>
              <a:t>permability</a:t>
            </a:r>
            <a:r>
              <a:rPr lang="en-US" dirty="0" smtClean="0"/>
              <a:t>. The permeate through aquaporin water channels.</a:t>
            </a:r>
          </a:p>
          <a:p>
            <a:pPr marL="171450" indent="-171450">
              <a:buFont typeface="Arial" charset="0"/>
              <a:buChar char="•"/>
            </a:pPr>
            <a:r>
              <a:rPr lang="en-US" dirty="0" smtClean="0"/>
              <a:t>Larger polar molecules</a:t>
            </a:r>
            <a:r>
              <a:rPr lang="en-US" baseline="0" dirty="0" smtClean="0"/>
              <a:t> like sugars have even lower permeability. Their transport across membranes is mediated by transporters.</a:t>
            </a:r>
          </a:p>
          <a:p>
            <a:pPr marL="171450" indent="-171450">
              <a:buFont typeface="Arial" charset="0"/>
              <a:buChar char="•"/>
            </a:pPr>
            <a:r>
              <a:rPr lang="en-US" baseline="0" dirty="0" smtClean="0"/>
              <a:t>Ions cannot permeate at all. The energy barrier is too high.</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a:t>
            </a:fld>
            <a:endParaRPr lang="en-US"/>
          </a:p>
        </p:txBody>
      </p:sp>
    </p:spTree>
    <p:extLst>
      <p:ext uri="{BB962C8B-B14F-4D97-AF65-F5344CB8AC3E}">
        <p14:creationId xmlns:p14="http://schemas.microsoft.com/office/powerpoint/2010/main" val="2143854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In the synaptic terminal</a:t>
            </a:r>
            <a:r>
              <a:rPr lang="en-US" baseline="0" dirty="0" smtClean="0"/>
              <a:t> there are small bubbles filled with neurotransmitters, the vesicles. </a:t>
            </a:r>
          </a:p>
          <a:p>
            <a:pPr marL="171450" indent="-171450">
              <a:buFont typeface="Arial" charset="0"/>
              <a:buChar char="•"/>
            </a:pPr>
            <a:r>
              <a:rPr lang="en-US" baseline="0" dirty="0" smtClean="0"/>
              <a:t>Upon arrival of the action potential these vesicles fuse with the cell membranes and release their cargo into the synaptic cleft.  </a:t>
            </a:r>
          </a:p>
          <a:p>
            <a:pPr marL="171450" indent="-171450">
              <a:buFont typeface="Arial" charset="0"/>
              <a:buChar char="•"/>
            </a:pPr>
            <a:r>
              <a:rPr lang="en-US" baseline="0" dirty="0" smtClean="0"/>
              <a:t>The neurotransmitters diffuse across the synaptic cleft and interact with ligand-gated ion channel of the postsynaptic neuron. The signal is transmitted from on cell to the next</a:t>
            </a:r>
          </a:p>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17</a:t>
            </a:fld>
            <a:endParaRPr lang="en-US"/>
          </a:p>
        </p:txBody>
      </p:sp>
    </p:spTree>
    <p:extLst>
      <p:ext uri="{BB962C8B-B14F-4D97-AF65-F5344CB8AC3E}">
        <p14:creationId xmlns:p14="http://schemas.microsoft.com/office/powerpoint/2010/main" val="26244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For</a:t>
            </a:r>
            <a:r>
              <a:rPr lang="en-US" baseline="0" dirty="0" smtClean="0"/>
              <a:t> ion channels to work properly it is important that they can adopt different conformational states in response to external signals.</a:t>
            </a:r>
          </a:p>
          <a:p>
            <a:pPr marL="171450" indent="-171450">
              <a:buFont typeface="Arial" charset="0"/>
              <a:buChar char="•"/>
            </a:pPr>
            <a:r>
              <a:rPr lang="en-US" baseline="0" dirty="0" smtClean="0"/>
              <a:t>They need at least two functional states, a closed state in which ion cannot permeate and an open state in which ions can permeate.</a:t>
            </a:r>
          </a:p>
          <a:p>
            <a:pPr marL="171450" indent="-171450">
              <a:buFont typeface="Arial" charset="0"/>
              <a:buChar char="•"/>
            </a:pPr>
            <a:r>
              <a:rPr lang="en-US" baseline="0" dirty="0" smtClean="0"/>
              <a:t>Most ion channels are selective for one or few specific types of ions.</a:t>
            </a:r>
          </a:p>
          <a:p>
            <a:pPr marL="171450" indent="-171450">
              <a:buFont typeface="Arial"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19</a:t>
            </a:fld>
            <a:endParaRPr lang="en-US"/>
          </a:p>
        </p:txBody>
      </p:sp>
    </p:spTree>
    <p:extLst>
      <p:ext uri="{BB962C8B-B14F-4D97-AF65-F5344CB8AC3E}">
        <p14:creationId xmlns:p14="http://schemas.microsoft.com/office/powerpoint/2010/main" val="35058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general</a:t>
            </a:r>
            <a:r>
              <a:rPr lang="en-US" baseline="0" dirty="0" smtClean="0"/>
              <a:t> concept of a ligand-gated ion channel is that they switch in response to binding of a ligand (neurotransmitter) from the closed to the open state, allowing permeation of ions.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21</a:t>
            </a:fld>
            <a:endParaRPr lang="en-US"/>
          </a:p>
        </p:txBody>
      </p:sp>
    </p:spTree>
    <p:extLst>
      <p:ext uri="{BB962C8B-B14F-4D97-AF65-F5344CB8AC3E}">
        <p14:creationId xmlns:p14="http://schemas.microsoft.com/office/powerpoint/2010/main" val="1708022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In the closed</a:t>
            </a:r>
            <a:r>
              <a:rPr lang="en-US" baseline="0" dirty="0" smtClean="0"/>
              <a:t> state the central pore is filled with hydrophobic residues which would require ions to strip off their water shell and interacting with residues which cannot make favorable interactions with water molecules. Consequently ion passage would be associated with a high energy barrier.</a:t>
            </a:r>
          </a:p>
          <a:p>
            <a:pPr marL="171450" indent="-171450">
              <a:buFont typeface="Arial" charset="0"/>
              <a:buChar char="•"/>
            </a:pPr>
            <a:r>
              <a:rPr lang="en-US" baseline="0" dirty="0" smtClean="0"/>
              <a:t>Upon ligand binding the 5 subunits undergo a rotation which changes the appearance of the inner pore. The hydrophobic residues are turned aside and now small hydrophilic side-chains are lining the pore. The energy barrier for ion conductance is now substantially reduced and ions can permeate along their concentration gradient.</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23</a:t>
            </a:fld>
            <a:endParaRPr lang="en-US"/>
          </a:p>
        </p:txBody>
      </p:sp>
    </p:spTree>
    <p:extLst>
      <p:ext uri="{BB962C8B-B14F-4D97-AF65-F5344CB8AC3E}">
        <p14:creationId xmlns:p14="http://schemas.microsoft.com/office/powerpoint/2010/main" val="293801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a:t>
            </a:r>
            <a:r>
              <a:rPr lang="en-US" baseline="0" dirty="0" smtClean="0"/>
              <a:t> GABA receptor is the target for a wide range of marketed drugs.</a:t>
            </a:r>
          </a:p>
          <a:p>
            <a:pPr marL="171450" indent="-171450">
              <a:buFont typeface="Arial" charset="0"/>
              <a:buChar char="•"/>
            </a:pPr>
            <a:r>
              <a:rPr lang="en-US" baseline="0" dirty="0" smtClean="0"/>
              <a:t>Most notably the Benzodiazepine class which have a sedative and anxiolytic effect and are used to treat a wide range of psychiatric disorders like anxiety and panic disorders. They are also used to treat seizures.</a:t>
            </a:r>
          </a:p>
          <a:p>
            <a:pPr marL="171450" indent="-171450">
              <a:buFont typeface="Arial" charset="0"/>
              <a:buChar char="•"/>
            </a:pPr>
            <a:r>
              <a:rPr lang="en-US" baseline="0" dirty="0" smtClean="0"/>
              <a:t>Another class of drugs acting on the GABA receptor are barbiturates. The effect of these drugs ranges from mild sedation to anesthesia as well as analgesic effects. The treatment options range from anesthesia, to epilepsy but also acute migraine and cluster headache.</a:t>
            </a:r>
          </a:p>
          <a:p>
            <a:pPr marL="171450" indent="-171450">
              <a:buFont typeface="Arial" charset="0"/>
              <a:buChar char="•"/>
            </a:pPr>
            <a:r>
              <a:rPr lang="en-US" baseline="0" dirty="0" smtClean="0"/>
              <a:t>Pentobarbital is currently used for capital punishment in some states of the US. </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24</a:t>
            </a:fld>
            <a:endParaRPr lang="en-US"/>
          </a:p>
        </p:txBody>
      </p:sp>
    </p:spTree>
    <p:extLst>
      <p:ext uri="{BB962C8B-B14F-4D97-AF65-F5344CB8AC3E}">
        <p14:creationId xmlns:p14="http://schemas.microsoft.com/office/powerpoint/2010/main" val="160611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mode of action for these drugs is positive</a:t>
            </a:r>
            <a:r>
              <a:rPr lang="en-US" baseline="0" dirty="0" smtClean="0"/>
              <a:t> allosteric modulation. The drugs enhance the effect of GABA which leads to a dampening of the synapse. At high doses they also act as agonists.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25</a:t>
            </a:fld>
            <a:endParaRPr lang="en-US"/>
          </a:p>
        </p:txBody>
      </p:sp>
    </p:spTree>
    <p:extLst>
      <p:ext uri="{BB962C8B-B14F-4D97-AF65-F5344CB8AC3E}">
        <p14:creationId xmlns:p14="http://schemas.microsoft.com/office/powerpoint/2010/main" val="1728637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a:t>
            </a:r>
            <a:r>
              <a:rPr lang="en-US" baseline="0" dirty="0" smtClean="0"/>
              <a:t> NMDA receptor needs two signal molecules to switch from the closed to the open state. Glycine and Glutamate.</a:t>
            </a:r>
          </a:p>
          <a:p>
            <a:pPr marL="171450" indent="-171450">
              <a:buFont typeface="Arial" charset="0"/>
              <a:buChar char="•"/>
            </a:pPr>
            <a:r>
              <a:rPr lang="en-US" baseline="0" dirty="0" smtClean="0"/>
              <a:t>The neurotransmitters bind to extracellular domains which have the same fold as periplasmic binding proteins in bacteria and the extracellular domain of class C GPCRs. It’s a nice example how successful designs of nature are reused in a modular way.</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27</a:t>
            </a:fld>
            <a:endParaRPr lang="en-US"/>
          </a:p>
        </p:txBody>
      </p:sp>
    </p:spTree>
    <p:extLst>
      <p:ext uri="{BB962C8B-B14F-4D97-AF65-F5344CB8AC3E}">
        <p14:creationId xmlns:p14="http://schemas.microsoft.com/office/powerpoint/2010/main" val="1073100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Voltage-gated ion channels can switch</a:t>
            </a:r>
            <a:r>
              <a:rPr lang="en-US" baseline="0" dirty="0" smtClean="0"/>
              <a:t> between three different conformational states. The closed state, the conducting open state and an inactivated state. </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32</a:t>
            </a:fld>
            <a:endParaRPr lang="en-US"/>
          </a:p>
        </p:txBody>
      </p:sp>
    </p:spTree>
    <p:extLst>
      <p:ext uri="{BB962C8B-B14F-4D97-AF65-F5344CB8AC3E}">
        <p14:creationId xmlns:p14="http://schemas.microsoft.com/office/powerpoint/2010/main" val="2055367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openin</a:t>
            </a:r>
            <a:r>
              <a:rPr lang="en-US" baseline="0" dirty="0" smtClean="0"/>
              <a:t>g of ligand-gated ions channels on the postsynaptic neuron causes a depolarization of the membrane potential, e.g. from -70mV to -30 mV. This change in membrane potential is recognized by voltage-gated ion channels.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33</a:t>
            </a:fld>
            <a:endParaRPr lang="en-US"/>
          </a:p>
        </p:txBody>
      </p:sp>
    </p:spTree>
    <p:extLst>
      <p:ext uri="{BB962C8B-B14F-4D97-AF65-F5344CB8AC3E}">
        <p14:creationId xmlns:p14="http://schemas.microsoft.com/office/powerpoint/2010/main" val="2102308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Voltage-gated ion channel open in response to a change in the membrane potential, e.g.</a:t>
            </a:r>
            <a:r>
              <a:rPr lang="en-US" baseline="0" dirty="0" smtClean="0"/>
              <a:t> initiated by a ligand-gated ion channel. The opening allows ions to rapidly flow across the channel leading to a local depolarization of the membrane. The open state is very short-lived. After a few hundred microseconds the channel switches into an inactivated state. </a:t>
            </a:r>
          </a:p>
          <a:p>
            <a:pPr marL="171450" indent="-171450">
              <a:buFont typeface="Arial" charset="0"/>
              <a:buChar char="•"/>
            </a:pPr>
            <a:r>
              <a:rPr lang="en-US" baseline="0" dirty="0" smtClean="0"/>
              <a:t>Out of the inactivated state the channel cannot open again in response to depolarization. It is desensitized. It first has to undergo another conformational change back to the close conformation when the membrane potential goes back to the resting state.</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34</a:t>
            </a:fld>
            <a:endParaRPr lang="en-US"/>
          </a:p>
        </p:txBody>
      </p:sp>
    </p:spTree>
    <p:extLst>
      <p:ext uri="{BB962C8B-B14F-4D97-AF65-F5344CB8AC3E}">
        <p14:creationId xmlns:p14="http://schemas.microsoft.com/office/powerpoint/2010/main" val="128219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Cells, however, need to provide mechanisms to allow exchange</a:t>
            </a:r>
            <a:r>
              <a:rPr lang="en-US" baseline="0" dirty="0" smtClean="0"/>
              <a:t> polar molecules and ions with their environment. This is achieved through channel proteins which are designed to allow selective permeation.</a:t>
            </a:r>
          </a:p>
          <a:p>
            <a:pPr marL="171450" indent="-171450">
              <a:buFont typeface="Arial" charset="0"/>
              <a:buChar char="•"/>
            </a:pPr>
            <a:r>
              <a:rPr lang="en-US" baseline="0" dirty="0" smtClean="0"/>
              <a:t>An essential prerequisite for the function of many cells is the presence of an electrochemical gradient across the cell membrane. This is achieved by ion transporters and ion channels.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4</a:t>
            </a:fld>
            <a:endParaRPr lang="en-US"/>
          </a:p>
        </p:txBody>
      </p:sp>
    </p:spTree>
    <p:extLst>
      <p:ext uri="{BB962C8B-B14F-4D97-AF65-F5344CB8AC3E}">
        <p14:creationId xmlns:p14="http://schemas.microsoft.com/office/powerpoint/2010/main" val="248119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a:t>
            </a:r>
            <a:r>
              <a:rPr lang="en-US" dirty="0" err="1" smtClean="0"/>
              <a:t>desensitation</a:t>
            </a:r>
            <a:r>
              <a:rPr lang="en-US" dirty="0" smtClean="0"/>
              <a:t> is important to</a:t>
            </a:r>
            <a:r>
              <a:rPr lang="en-US" baseline="0" dirty="0" smtClean="0"/>
              <a:t> allow for a directional flow of the action potential. The local concentration arising from an open ion channel travels longitudinal in both directions of the axon.</a:t>
            </a:r>
          </a:p>
          <a:p>
            <a:pPr marL="171450" indent="-171450">
              <a:buFont typeface="Arial" charset="0"/>
              <a:buChar char="•"/>
            </a:pPr>
            <a:r>
              <a:rPr lang="en-US" baseline="0" dirty="0" smtClean="0"/>
              <a:t>However, at the side where the signal is coming from the ion channels are in the inactivated state which allows the signal to propagate only in the other direction.</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35</a:t>
            </a:fld>
            <a:endParaRPr lang="en-US"/>
          </a:p>
        </p:txBody>
      </p:sp>
    </p:spTree>
    <p:extLst>
      <p:ext uri="{BB962C8B-B14F-4D97-AF65-F5344CB8AC3E}">
        <p14:creationId xmlns:p14="http://schemas.microsoft.com/office/powerpoint/2010/main" val="163263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Voltage-gated ion channels are ion-specific. This</a:t>
            </a:r>
            <a:r>
              <a:rPr lang="en-US" baseline="0" dirty="0" smtClean="0"/>
              <a:t> specificity is determined by a region in the protein which is called selectivity filter.</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38</a:t>
            </a:fld>
            <a:endParaRPr lang="en-US"/>
          </a:p>
        </p:txBody>
      </p:sp>
    </p:spTree>
    <p:extLst>
      <p:ext uri="{BB962C8B-B14F-4D97-AF65-F5344CB8AC3E}">
        <p14:creationId xmlns:p14="http://schemas.microsoft.com/office/powerpoint/2010/main" val="1166784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8E733B-58D7-E440-BD23-26B8EDFCB22D}" type="slidenum">
              <a:rPr lang="en-US" altLang="en-US"/>
              <a:pPr/>
              <a:t>39</a:t>
            </a:fld>
            <a:endParaRPr lang="en-US" altLang="en-US"/>
          </a:p>
        </p:txBody>
      </p:sp>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p:txBody>
          <a:bodyPr/>
          <a:lstStyle/>
          <a:p>
            <a:pPr marL="171450" indent="-171450">
              <a:buFont typeface="Arial" charset="0"/>
              <a:buChar char="•"/>
            </a:pPr>
            <a:r>
              <a:rPr lang="en-US" altLang="en-US" dirty="0" smtClean="0"/>
              <a:t>The</a:t>
            </a:r>
            <a:r>
              <a:rPr lang="en-US" altLang="en-US" baseline="0" dirty="0" smtClean="0"/>
              <a:t> pore of the ion channel consists of a narrow part which is responsible for ion selectivity. Further down is a large hydrophobic cavity which allows water molecules to fill the pore and </a:t>
            </a:r>
            <a:r>
              <a:rPr lang="en-US" altLang="en-US" baseline="0" dirty="0" err="1" smtClean="0"/>
              <a:t>resolvate</a:t>
            </a:r>
            <a:r>
              <a:rPr lang="en-US" altLang="en-US" baseline="0" dirty="0" smtClean="0"/>
              <a:t> the ions ones they are halfway through the channel.</a:t>
            </a:r>
          </a:p>
          <a:p>
            <a:pPr marL="171450" indent="-171450">
              <a:buFont typeface="Arial" charset="0"/>
              <a:buChar char="•"/>
            </a:pPr>
            <a:r>
              <a:rPr lang="en-US" altLang="en-US" baseline="0" dirty="0" smtClean="0"/>
              <a:t>A pore helix creates a negative electrostatic potential which attracts ions into the channel.</a:t>
            </a:r>
          </a:p>
          <a:p>
            <a:endParaRPr lang="en-US" altLang="en-US" dirty="0"/>
          </a:p>
        </p:txBody>
      </p:sp>
    </p:spTree>
    <p:extLst>
      <p:ext uri="{BB962C8B-B14F-4D97-AF65-F5344CB8AC3E}">
        <p14:creationId xmlns:p14="http://schemas.microsoft.com/office/powerpoint/2010/main" val="1057065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selectivity</a:t>
            </a:r>
            <a:r>
              <a:rPr lang="en-US" baseline="0" dirty="0" smtClean="0"/>
              <a:t> filter is designed such that carbonyl groups are lined-up along the pore in a distance which optimally fits the ion for which the channel is selective. The interaction energy with the carbonyl groups must ideally compensate for the solvation shell the ion has to strip off in order to enter the channel.</a:t>
            </a:r>
          </a:p>
          <a:p>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41</a:t>
            </a:fld>
            <a:endParaRPr lang="en-US"/>
          </a:p>
        </p:txBody>
      </p:sp>
    </p:spTree>
    <p:extLst>
      <p:ext uri="{BB962C8B-B14F-4D97-AF65-F5344CB8AC3E}">
        <p14:creationId xmlns:p14="http://schemas.microsoft.com/office/powerpoint/2010/main" val="1840856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voltage-sensor</a:t>
            </a:r>
            <a:r>
              <a:rPr lang="en-US" baseline="0" dirty="0" smtClean="0"/>
              <a:t> consist of a four-helix bundle with several positively charged residues lined-up. Upon depolarization the positive charges in the voltage-sensor respond to the electric field and induce a conformational change which pulls the ion channel into the open conformation.</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45</a:t>
            </a:fld>
            <a:endParaRPr lang="en-US"/>
          </a:p>
        </p:txBody>
      </p:sp>
    </p:spTree>
    <p:extLst>
      <p:ext uri="{BB962C8B-B14F-4D97-AF65-F5344CB8AC3E}">
        <p14:creationId xmlns:p14="http://schemas.microsoft.com/office/powerpoint/2010/main" val="61959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basis for electric</a:t>
            </a:r>
            <a:r>
              <a:rPr lang="en-US" baseline="0" dirty="0" smtClean="0"/>
              <a:t> signaling is the resting membrane potential.</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5</a:t>
            </a:fld>
            <a:endParaRPr lang="en-US"/>
          </a:p>
        </p:txBody>
      </p:sp>
    </p:spTree>
    <p:extLst>
      <p:ext uri="{BB962C8B-B14F-4D97-AF65-F5344CB8AC3E}">
        <p14:creationId xmlns:p14="http://schemas.microsoft.com/office/powerpoint/2010/main" val="55059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Na/K</a:t>
            </a:r>
            <a:r>
              <a:rPr lang="en-US" baseline="0" dirty="0" smtClean="0"/>
              <a:t> transporter actively transports sodium ions out of the cell which gives rise to a concentration gradient.</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6</a:t>
            </a:fld>
            <a:endParaRPr lang="en-US"/>
          </a:p>
        </p:txBody>
      </p:sp>
    </p:spTree>
    <p:extLst>
      <p:ext uri="{BB962C8B-B14F-4D97-AF65-F5344CB8AC3E}">
        <p14:creationId xmlns:p14="http://schemas.microsoft.com/office/powerpoint/2010/main" val="31246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concentration gradient causes an </a:t>
            </a:r>
            <a:r>
              <a:rPr lang="en-US" dirty="0" err="1" smtClean="0"/>
              <a:t>outflux</a:t>
            </a:r>
            <a:r>
              <a:rPr lang="en-US" dirty="0" smtClean="0"/>
              <a:t> of K+ ions. Since K+ ions are the only ions which</a:t>
            </a:r>
            <a:r>
              <a:rPr lang="en-US" baseline="0" dirty="0" smtClean="0"/>
              <a:t> can permeate, the selective permeation leaves are charge imbalance with an excess of negative charge in the interior of the cell and an excess of positive charge in the extracellular space. Equilibrium is reached when the electrochemical gradient equals the concentration gradient. The result is a membrane potential.</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8</a:t>
            </a:fld>
            <a:endParaRPr lang="en-US"/>
          </a:p>
        </p:txBody>
      </p:sp>
    </p:spTree>
    <p:extLst>
      <p:ext uri="{BB962C8B-B14F-4D97-AF65-F5344CB8AC3E}">
        <p14:creationId xmlns:p14="http://schemas.microsoft.com/office/powerpoint/2010/main" val="99303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All cells contain ion channels. </a:t>
            </a:r>
          </a:p>
          <a:p>
            <a:pPr marL="171450" indent="-171450">
              <a:buFont typeface="Arial" charset="0"/>
              <a:buChar char="•"/>
            </a:pPr>
            <a:r>
              <a:rPr lang="en-US" dirty="0" smtClean="0"/>
              <a:t>The</a:t>
            </a:r>
            <a:r>
              <a:rPr lang="en-US" baseline="0" dirty="0" smtClean="0"/>
              <a:t> cell type for which ion channels are most important are neurons.</a:t>
            </a:r>
          </a:p>
          <a:p>
            <a:pPr marL="171450" indent="-171450">
              <a:buFont typeface="Arial" charset="0"/>
              <a:buChar char="•"/>
            </a:pPr>
            <a:r>
              <a:rPr lang="en-US" baseline="0" dirty="0" smtClean="0"/>
              <a:t>Neurons consist of a cell body, a large number of dendrites which form the ”input” of the nerve cell and a single output, the axon, which connects to other nerve cells (or other cell types)</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13</a:t>
            </a:fld>
            <a:endParaRPr lang="en-US"/>
          </a:p>
        </p:txBody>
      </p:sp>
    </p:spTree>
    <p:extLst>
      <p:ext uri="{BB962C8B-B14F-4D97-AF65-F5344CB8AC3E}">
        <p14:creationId xmlns:p14="http://schemas.microsoft.com/office/powerpoint/2010/main" val="450292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connection between a</a:t>
            </a:r>
            <a:r>
              <a:rPr lang="en-US" baseline="0" dirty="0" smtClean="0"/>
              <a:t> neurons axon and another nerve cells dendrite or cell body is the synapse.</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14</a:t>
            </a:fld>
            <a:endParaRPr lang="en-US"/>
          </a:p>
        </p:txBody>
      </p:sp>
    </p:spTree>
    <p:extLst>
      <p:ext uri="{BB962C8B-B14F-4D97-AF65-F5344CB8AC3E}">
        <p14:creationId xmlns:p14="http://schemas.microsoft.com/office/powerpoint/2010/main" val="16387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basis for nerve</a:t>
            </a:r>
            <a:r>
              <a:rPr lang="en-US" baseline="0" dirty="0" smtClean="0"/>
              <a:t> cell communication is the ability of nerve cells to form an action potential which is formed within the cell body and propagated along the axon.</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15</a:t>
            </a:fld>
            <a:endParaRPr lang="en-US"/>
          </a:p>
        </p:txBody>
      </p:sp>
    </p:spTree>
    <p:extLst>
      <p:ext uri="{BB962C8B-B14F-4D97-AF65-F5344CB8AC3E}">
        <p14:creationId xmlns:p14="http://schemas.microsoft.com/office/powerpoint/2010/main" val="61263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signal which travels is a</a:t>
            </a:r>
            <a:r>
              <a:rPr lang="en-US" baseline="0" dirty="0" smtClean="0"/>
              <a:t> local </a:t>
            </a:r>
            <a:r>
              <a:rPr lang="en-US" dirty="0" smtClean="0"/>
              <a:t>depolarization of the membrane</a:t>
            </a:r>
            <a:r>
              <a:rPr lang="en-US" baseline="0" dirty="0" smtClean="0"/>
              <a:t> which is controlled by voltage-gated ion channels.</a:t>
            </a:r>
            <a:r>
              <a:rPr lang="en-US" dirty="0" smtClean="0"/>
              <a:t> </a:t>
            </a:r>
            <a:endParaRPr lang="en-US" dirty="0"/>
          </a:p>
        </p:txBody>
      </p:sp>
      <p:sp>
        <p:nvSpPr>
          <p:cNvPr id="4" name="Slide Number Placeholder 3"/>
          <p:cNvSpPr>
            <a:spLocks noGrp="1"/>
          </p:cNvSpPr>
          <p:nvPr>
            <p:ph type="sldNum" sz="quarter" idx="10"/>
          </p:nvPr>
        </p:nvSpPr>
        <p:spPr/>
        <p:txBody>
          <a:bodyPr/>
          <a:lstStyle/>
          <a:p>
            <a:fld id="{ACAA30E8-C865-CC49-98A4-C84BACD8EBF8}" type="slidenum">
              <a:rPr lang="en-US" smtClean="0"/>
              <a:t>16</a:t>
            </a:fld>
            <a:endParaRPr lang="en-US"/>
          </a:p>
        </p:txBody>
      </p:sp>
    </p:spTree>
    <p:extLst>
      <p:ext uri="{BB962C8B-B14F-4D97-AF65-F5344CB8AC3E}">
        <p14:creationId xmlns:p14="http://schemas.microsoft.com/office/powerpoint/2010/main" val="104676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506284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6445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7013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79013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a:t>
            </a:r>
            <a:endParaRPr lang="en-US"/>
          </a:p>
        </p:txBody>
      </p:sp>
      <p:sp>
        <p:nvSpPr>
          <p:cNvPr id="6" name="Slide Number Placeholder 5"/>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63606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60704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a:t>
            </a:r>
            <a:endParaRPr lang="en-US"/>
          </a:p>
        </p:txBody>
      </p:sp>
      <p:sp>
        <p:nvSpPr>
          <p:cNvPr id="9" name="Slide Number Placeholder 8"/>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42159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a:t>
            </a:r>
            <a:endParaRPr lang="en-US"/>
          </a:p>
        </p:txBody>
      </p:sp>
      <p:sp>
        <p:nvSpPr>
          <p:cNvPr id="5" name="Slide Number Placeholder 4"/>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257404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5721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97188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a:t>
            </a:r>
            <a:endParaRPr lang="en-US"/>
          </a:p>
        </p:txBody>
      </p:sp>
      <p:sp>
        <p:nvSpPr>
          <p:cNvPr id="7" name="Slide Number Placeholder 6"/>
          <p:cNvSpPr>
            <a:spLocks noGrp="1"/>
          </p:cNvSpPr>
          <p:nvPr>
            <p:ph type="sldNum" sz="quarter" idx="12"/>
          </p:nvPr>
        </p:nvSpPr>
        <p:spPr/>
        <p:txBody>
          <a:bodyPr/>
          <a:lstStyle/>
          <a:p>
            <a:fld id="{2B512455-236F-5446-A9F2-DFBCE48C12C2}" type="slidenum">
              <a:rPr lang="en-US" smtClean="0"/>
              <a:t>‹#›</a:t>
            </a:fld>
            <a:endParaRPr lang="en-US"/>
          </a:p>
        </p:txBody>
      </p:sp>
    </p:spTree>
    <p:extLst>
      <p:ext uri="{BB962C8B-B14F-4D97-AF65-F5344CB8AC3E}">
        <p14:creationId xmlns:p14="http://schemas.microsoft.com/office/powerpoint/2010/main" val="15599924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12455-236F-5446-A9F2-DFBCE48C12C2}" type="slidenum">
              <a:rPr lang="en-US" smtClean="0"/>
              <a:t>‹#›</a:t>
            </a:fld>
            <a:endParaRPr lang="en-US"/>
          </a:p>
        </p:txBody>
      </p:sp>
    </p:spTree>
    <p:extLst>
      <p:ext uri="{BB962C8B-B14F-4D97-AF65-F5344CB8AC3E}">
        <p14:creationId xmlns:p14="http://schemas.microsoft.com/office/powerpoint/2010/main" val="1412690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8" Type="http://schemas.openxmlformats.org/officeDocument/2006/relationships/image" Target="../media/image21.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 Id="rId3" Type="http://schemas.openxmlformats.org/officeDocument/2006/relationships/hyperlink" Target="http://www.cell.com/cell/pdf/S0092-8674(16)30326-9.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6.png"/><Relationship Id="rId1" Type="http://schemas.microsoft.com/office/2007/relationships/media" Target="../media/media1.mov"/><Relationship Id="rId2" Type="http://schemas.openxmlformats.org/officeDocument/2006/relationships/video" Target="../media/media1.mov"/></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9.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oleObject" Target="../embeddings/oleObject1.bin"/><Relationship Id="rId5" Type="http://schemas.openxmlformats.org/officeDocument/2006/relationships/image" Target="../media/image44.wmf"/><Relationship Id="rId6" Type="http://schemas.openxmlformats.org/officeDocument/2006/relationships/oleObject" Target="../embeddings/oleObject2.bin"/><Relationship Id="rId7" Type="http://schemas.openxmlformats.org/officeDocument/2006/relationships/image" Target="../media/image45.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5" Type="http://schemas.openxmlformats.org/officeDocument/2006/relationships/image" Target="../media/image50.tiff"/><Relationship Id="rId6" Type="http://schemas.openxmlformats.org/officeDocument/2006/relationships/image" Target="../media/image51.tiff"/><Relationship Id="rId7" Type="http://schemas.openxmlformats.org/officeDocument/2006/relationships/image" Target="../media/image52.tiff"/><Relationship Id="rId1" Type="http://schemas.openxmlformats.org/officeDocument/2006/relationships/slideLayout" Target="../slideLayouts/slideLayout7.xml"/><Relationship Id="rId2" Type="http://schemas.openxmlformats.org/officeDocument/2006/relationships/image" Target="../media/image4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 Id="rId3" Type="http://schemas.openxmlformats.org/officeDocument/2006/relationships/image" Target="../media/image5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tiff"/><Relationship Id="rId3" Type="http://schemas.openxmlformats.org/officeDocument/2006/relationships/image" Target="../media/image57.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tiff"/><Relationship Id="rId3" Type="http://schemas.openxmlformats.org/officeDocument/2006/relationships/image" Target="../media/image3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a:t>
            </a:fld>
            <a:endParaRPr lang="en-US"/>
          </a:p>
        </p:txBody>
      </p:sp>
      <p:sp>
        <p:nvSpPr>
          <p:cNvPr id="5" name="TextBox 4"/>
          <p:cNvSpPr txBox="1"/>
          <p:nvPr/>
        </p:nvSpPr>
        <p:spPr>
          <a:xfrm>
            <a:off x="3109211" y="2910174"/>
            <a:ext cx="4808111" cy="646331"/>
          </a:xfrm>
          <a:prstGeom prst="rect">
            <a:avLst/>
          </a:prstGeom>
          <a:noFill/>
        </p:spPr>
        <p:txBody>
          <a:bodyPr wrap="none" rtlCol="0">
            <a:spAutoFit/>
          </a:bodyPr>
          <a:lstStyle/>
          <a:p>
            <a:r>
              <a:rPr lang="en-US" sz="3600" dirty="0" smtClean="0"/>
              <a:t>Lecture 3b: Ion </a:t>
            </a:r>
            <a:r>
              <a:rPr lang="en-US" sz="3600" dirty="0" smtClean="0"/>
              <a:t>Channels</a:t>
            </a:r>
            <a:endParaRPr lang="en-US" sz="3600" dirty="0"/>
          </a:p>
        </p:txBody>
      </p:sp>
      <p:sp>
        <p:nvSpPr>
          <p:cNvPr id="6" name="Title 1"/>
          <p:cNvSpPr txBox="1">
            <a:spLocks/>
          </p:cNvSpPr>
          <p:nvPr/>
        </p:nvSpPr>
        <p:spPr>
          <a:xfrm>
            <a:off x="2370619" y="1263846"/>
            <a:ext cx="8230249" cy="1144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Principles of Drug Discovery</a:t>
            </a:r>
            <a:endParaRPr lang="en-US" dirty="0"/>
          </a:p>
        </p:txBody>
      </p:sp>
    </p:spTree>
    <p:extLst>
      <p:ext uri="{BB962C8B-B14F-4D97-AF65-F5344CB8AC3E}">
        <p14:creationId xmlns:p14="http://schemas.microsoft.com/office/powerpoint/2010/main" val="1134990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10</a:t>
            </a:fld>
            <a:endParaRPr lang="en-US"/>
          </a:p>
        </p:txBody>
      </p:sp>
      <p:sp>
        <p:nvSpPr>
          <p:cNvPr id="6" name="TextBox 5"/>
          <p:cNvSpPr txBox="1"/>
          <p:nvPr/>
        </p:nvSpPr>
        <p:spPr>
          <a:xfrm>
            <a:off x="838200" y="4546293"/>
            <a:ext cx="10769167" cy="461665"/>
          </a:xfrm>
          <a:prstGeom prst="rect">
            <a:avLst/>
          </a:prstGeom>
          <a:noFill/>
        </p:spPr>
        <p:txBody>
          <a:bodyPr wrap="none" rtlCol="0">
            <a:spAutoFit/>
          </a:bodyPr>
          <a:lstStyle/>
          <a:p>
            <a:r>
              <a:rPr lang="en-US" sz="2400" dirty="0" smtClean="0"/>
              <a:t>The resting membrane potential in the range of -20 to -120 mV (-70 mV for neurons).</a:t>
            </a:r>
            <a:endParaRPr lang="en-US" sz="2400" dirty="0"/>
          </a:p>
        </p:txBody>
      </p:sp>
      <p:sp>
        <p:nvSpPr>
          <p:cNvPr id="7" name="TextBox 6"/>
          <p:cNvSpPr txBox="1"/>
          <p:nvPr/>
        </p:nvSpPr>
        <p:spPr>
          <a:xfrm>
            <a:off x="838200" y="981912"/>
            <a:ext cx="9489141" cy="2677656"/>
          </a:xfrm>
          <a:prstGeom prst="rect">
            <a:avLst/>
          </a:prstGeom>
          <a:noFill/>
        </p:spPr>
        <p:txBody>
          <a:bodyPr wrap="square" rtlCol="0">
            <a:spAutoFit/>
          </a:bodyPr>
          <a:lstStyle/>
          <a:p>
            <a:pPr marL="285750" indent="-285750">
              <a:buFont typeface="Arial" charset="0"/>
              <a:buChar char="•"/>
            </a:pPr>
            <a:r>
              <a:rPr lang="en-US" sz="2400" dirty="0" smtClean="0"/>
              <a:t>Cells actively maintain an electrochemical gradient across the membrane through the ATP-driven Na/K-Transporter.</a:t>
            </a:r>
          </a:p>
          <a:p>
            <a:pPr marL="285750" indent="-285750">
              <a:buFont typeface="Arial" charset="0"/>
              <a:buChar char="•"/>
            </a:pPr>
            <a:r>
              <a:rPr lang="en-US" sz="2400" dirty="0" smtClean="0"/>
              <a:t>Ion selective K</a:t>
            </a:r>
            <a:r>
              <a:rPr lang="en-US" sz="2400" baseline="30000" dirty="0" smtClean="0"/>
              <a:t>+</a:t>
            </a:r>
            <a:r>
              <a:rPr lang="en-US" sz="2400" dirty="0" smtClean="0"/>
              <a:t>-channels allow K</a:t>
            </a:r>
            <a:r>
              <a:rPr lang="en-US" sz="2400" baseline="30000" dirty="0" smtClean="0"/>
              <a:t>+</a:t>
            </a:r>
            <a:r>
              <a:rPr lang="en-US" sz="2400" dirty="0" smtClean="0"/>
              <a:t>-ions to move across the cell membrane</a:t>
            </a:r>
          </a:p>
          <a:p>
            <a:pPr marL="285750" indent="-285750">
              <a:buFont typeface="Arial" charset="0"/>
              <a:buChar char="•"/>
            </a:pPr>
            <a:r>
              <a:rPr lang="en-US" sz="2400" dirty="0" smtClean="0"/>
              <a:t>The concentration gradient of K+ across the cell membrane is counter-balanced by an electrochemical gradient which is results in a membrane potential (resting potential)</a:t>
            </a:r>
            <a:endParaRPr lang="en-US" sz="2400" dirty="0"/>
          </a:p>
        </p:txBody>
      </p:sp>
    </p:spTree>
    <p:extLst>
      <p:ext uri="{BB962C8B-B14F-4D97-AF65-F5344CB8AC3E}">
        <p14:creationId xmlns:p14="http://schemas.microsoft.com/office/powerpoint/2010/main" val="796490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11</a:t>
            </a:fld>
            <a:endParaRPr lang="en-US"/>
          </a:p>
        </p:txBody>
      </p:sp>
      <p:sp>
        <p:nvSpPr>
          <p:cNvPr id="5" name="TextBox 4"/>
          <p:cNvSpPr txBox="1"/>
          <p:nvPr/>
        </p:nvSpPr>
        <p:spPr>
          <a:xfrm>
            <a:off x="838200" y="1151467"/>
            <a:ext cx="10516853" cy="523220"/>
          </a:xfrm>
          <a:prstGeom prst="rect">
            <a:avLst/>
          </a:prstGeom>
          <a:noFill/>
        </p:spPr>
        <p:txBody>
          <a:bodyPr wrap="none" rtlCol="0">
            <a:spAutoFit/>
          </a:bodyPr>
          <a:lstStyle/>
          <a:p>
            <a:pPr marL="285750" indent="-285750">
              <a:buFont typeface="Arial" charset="0"/>
              <a:buChar char="•"/>
            </a:pPr>
            <a:r>
              <a:rPr lang="en-US" sz="2800" dirty="0" smtClean="0"/>
              <a:t>The membrane potential is the basis for electrical </a:t>
            </a:r>
            <a:r>
              <a:rPr lang="en-US" sz="2800" smtClean="0"/>
              <a:t>signal transduction</a:t>
            </a:r>
            <a:endParaRPr lang="en-US" sz="2800" dirty="0" smtClean="0"/>
          </a:p>
        </p:txBody>
      </p:sp>
      <p:sp>
        <p:nvSpPr>
          <p:cNvPr id="6" name="TextBox 5"/>
          <p:cNvSpPr txBox="1"/>
          <p:nvPr/>
        </p:nvSpPr>
        <p:spPr>
          <a:xfrm>
            <a:off x="838200" y="2319867"/>
            <a:ext cx="9665595" cy="523220"/>
          </a:xfrm>
          <a:prstGeom prst="rect">
            <a:avLst/>
          </a:prstGeom>
          <a:noFill/>
        </p:spPr>
        <p:txBody>
          <a:bodyPr wrap="none" rtlCol="0">
            <a:spAutoFit/>
          </a:bodyPr>
          <a:lstStyle/>
          <a:p>
            <a:pPr marL="285750" indent="-285750">
              <a:buFont typeface="Arial" charset="0"/>
              <a:buChar char="•"/>
            </a:pPr>
            <a:r>
              <a:rPr lang="en-US" sz="2800" dirty="0" smtClean="0"/>
              <a:t>The mediators of electrical signaling in biology are ion channels</a:t>
            </a:r>
          </a:p>
        </p:txBody>
      </p:sp>
    </p:spTree>
    <p:extLst>
      <p:ext uri="{BB962C8B-B14F-4D97-AF65-F5344CB8AC3E}">
        <p14:creationId xmlns:p14="http://schemas.microsoft.com/office/powerpoint/2010/main" val="16831163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12</a:t>
            </a:fld>
            <a:endParaRPr lang="en-US"/>
          </a:p>
        </p:txBody>
      </p:sp>
      <p:sp>
        <p:nvSpPr>
          <p:cNvPr id="5" name="Rectangle 1"/>
          <p:cNvSpPr txBox="1">
            <a:spLocks noChangeArrowheads="1"/>
          </p:cNvSpPr>
          <p:nvPr/>
        </p:nvSpPr>
        <p:spPr>
          <a:xfrm>
            <a:off x="1619250" y="287338"/>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Physiological </a:t>
            </a:r>
            <a:r>
              <a:rPr lang="en-IN" altLang="en-US" dirty="0" smtClean="0"/>
              <a:t>Roles of Ion Channels</a:t>
            </a:r>
            <a:endParaRPr lang="en-IN" altLang="en-US" dirty="0"/>
          </a:p>
        </p:txBody>
      </p:sp>
      <p:sp>
        <p:nvSpPr>
          <p:cNvPr id="6" name="Rectangle 2"/>
          <p:cNvSpPr txBox="1">
            <a:spLocks noChangeArrowheads="1"/>
          </p:cNvSpPr>
          <p:nvPr/>
        </p:nvSpPr>
        <p:spPr>
          <a:xfrm>
            <a:off x="1619250" y="1824038"/>
            <a:ext cx="9248619"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Conductance of Nerve impulse, generation of action potential, synaptic transmission.</a:t>
            </a:r>
          </a:p>
          <a:p>
            <a:pPr marL="565150" indent="-457200">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Cardiac, skeletal and smooth muscle contraction.</a:t>
            </a:r>
          </a:p>
          <a:p>
            <a:pPr marL="565150" indent="-457200">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Epithelial transport of nutrients and ions.</a:t>
            </a:r>
          </a:p>
          <a:p>
            <a:pPr marL="565150" indent="-457200">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T-cell activation (immune regulation).</a:t>
            </a:r>
          </a:p>
          <a:p>
            <a:pPr marL="565150" indent="-457200">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Pancreatic beta cell insulin release.</a:t>
            </a:r>
            <a:endParaRPr lang="en-IN" altLang="en-US" dirty="0"/>
          </a:p>
        </p:txBody>
      </p:sp>
    </p:spTree>
    <p:extLst>
      <p:ext uri="{BB962C8B-B14F-4D97-AF65-F5344CB8AC3E}">
        <p14:creationId xmlns:p14="http://schemas.microsoft.com/office/powerpoint/2010/main" val="860553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13</a:t>
            </a:fld>
            <a:endParaRPr lang="en-US"/>
          </a:p>
        </p:txBody>
      </p:sp>
      <p:pic>
        <p:nvPicPr>
          <p:cNvPr id="5" name="Picture 2" descr="figure_11_2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279400"/>
            <a:ext cx="811688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7459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14</a:t>
            </a:fld>
            <a:endParaRPr lang="en-US"/>
          </a:p>
        </p:txBody>
      </p:sp>
      <p:pic>
        <p:nvPicPr>
          <p:cNvPr id="5" name="Picture 2" descr="figure_11_2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279400"/>
            <a:ext cx="6697663"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11803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15</a:t>
            </a:fld>
            <a:endParaRPr lang="en-US"/>
          </a:p>
        </p:txBody>
      </p:sp>
      <p:pic>
        <p:nvPicPr>
          <p:cNvPr id="5" name="Picture 2" descr="figure_11_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225424"/>
            <a:ext cx="84836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87343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16</a:t>
            </a:fld>
            <a:endParaRPr lang="en-US"/>
          </a:p>
        </p:txBody>
      </p:sp>
      <p:pic>
        <p:nvPicPr>
          <p:cNvPr id="5" name="Picture 2" descr="figure_11_2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79400"/>
            <a:ext cx="630713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13475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17</a:t>
            </a:fld>
            <a:endParaRPr lang="en-US"/>
          </a:p>
        </p:txBody>
      </p:sp>
      <p:sp>
        <p:nvSpPr>
          <p:cNvPr id="5" name="Rectangle 1"/>
          <p:cNvSpPr txBox="1">
            <a:spLocks noChangeArrowheads="1"/>
          </p:cNvSpPr>
          <p:nvPr/>
        </p:nvSpPr>
        <p:spPr>
          <a:xfrm>
            <a:off x="1619250" y="287338"/>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altLang="en-US" dirty="0"/>
          </a:p>
        </p:txBody>
      </p:sp>
      <p:sp>
        <p:nvSpPr>
          <p:cNvPr id="6" name="Rectangle 2"/>
          <p:cNvSpPr txBox="1">
            <a:spLocks noChangeArrowheads="1"/>
          </p:cNvSpPr>
          <p:nvPr/>
        </p:nvSpPr>
        <p:spPr>
          <a:xfrm>
            <a:off x="1297516" y="421642"/>
            <a:ext cx="10183284" cy="680084"/>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buClr>
                <a:srgbClr val="050505"/>
              </a:buClr>
              <a:buFont typeface="Aria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Synaptic </a:t>
            </a:r>
            <a:r>
              <a:rPr lang="en-IN" altLang="en-US" dirty="0" smtClean="0"/>
              <a:t>Transmission</a:t>
            </a:r>
            <a:endParaRPr lang="en-IN" alt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607" y="1236030"/>
            <a:ext cx="6944785" cy="49158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38121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18</a:t>
            </a:fld>
            <a:endParaRPr lang="en-US"/>
          </a:p>
        </p:txBody>
      </p:sp>
      <p:sp>
        <p:nvSpPr>
          <p:cNvPr id="5" name="Rectangle 2"/>
          <p:cNvSpPr txBox="1">
            <a:spLocks noChangeArrowheads="1"/>
          </p:cNvSpPr>
          <p:nvPr/>
        </p:nvSpPr>
        <p:spPr>
          <a:xfrm>
            <a:off x="1666875" y="1559977"/>
            <a:ext cx="8099425"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lgn="just">
              <a:buClr>
                <a:srgbClr val="050505"/>
              </a:buClr>
              <a:buFont typeface="Wingdings" charset="2"/>
              <a:buChar char="Ø"/>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smtClean="0"/>
              <a:t>Ligand Gated Ion Channels</a:t>
            </a:r>
          </a:p>
          <a:p>
            <a:pPr marL="1022350" lvl="1" indent="-457200" algn="just">
              <a:buClr>
                <a:srgbClr val="050505"/>
              </a:buClr>
              <a:buFont typeface="Aria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Open in response to specific ligand molecules binding to the extracellular domain of the receptor protein.</a:t>
            </a:r>
          </a:p>
          <a:p>
            <a:pPr marL="1022350" lvl="1" indent="-457200" algn="just">
              <a:buClr>
                <a:srgbClr val="050505"/>
              </a:buClr>
              <a:buFont typeface="Aria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altLang="en-US" dirty="0" smtClean="0"/>
          </a:p>
          <a:p>
            <a:pPr marL="565150" indent="-457200" algn="just">
              <a:buClr>
                <a:srgbClr val="050505"/>
              </a:buClr>
              <a:buFont typeface="Wingdings" charset="2"/>
              <a:buChar char="Ø"/>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a:t>Voltage Gated Ion </a:t>
            </a:r>
            <a:r>
              <a:rPr lang="en-IN" altLang="en-US" b="1" dirty="0" smtClean="0"/>
              <a:t>Channels</a:t>
            </a:r>
          </a:p>
          <a:p>
            <a:pPr marL="1022350" lvl="1" indent="-457200" algn="just">
              <a:buClr>
                <a:srgbClr val="050505"/>
              </a:buClr>
              <a:buFont typeface="Aria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Open </a:t>
            </a:r>
            <a:r>
              <a:rPr lang="en-IN" altLang="en-US" dirty="0"/>
              <a:t>and close in response to membrane potential.</a:t>
            </a:r>
          </a:p>
          <a:p>
            <a:pPr marL="565150" indent="-457200" algn="just">
              <a:buClr>
                <a:srgbClr val="050505"/>
              </a:buClr>
              <a:buFont typeface="Wingdings" charset="2"/>
              <a:buChar char="Ø"/>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altLang="en-US" dirty="0" smtClean="0"/>
          </a:p>
          <a:p>
            <a:pPr marL="565150" indent="-457200" algn="just">
              <a:buClr>
                <a:srgbClr val="050505"/>
              </a:buClr>
              <a:buFont typeface="Wingdings" charset="2"/>
              <a:buChar char="Ø"/>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smtClean="0"/>
              <a:t>Other </a:t>
            </a:r>
            <a:r>
              <a:rPr lang="en-IN" altLang="en-US" b="1" dirty="0" err="1" smtClean="0"/>
              <a:t>Gatings</a:t>
            </a:r>
            <a:endParaRPr lang="en-IN" altLang="en-US" b="1" dirty="0"/>
          </a:p>
          <a:p>
            <a:pPr marL="1022350" lvl="1" indent="-457200" algn="just">
              <a:buClr>
                <a:srgbClr val="050505"/>
              </a:buClr>
              <a:buFont typeface="Arial" charset="0"/>
              <a:buChar cha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Indirect signalling, </a:t>
            </a:r>
            <a:r>
              <a:rPr lang="en-IN" altLang="en-US" dirty="0" err="1" smtClean="0"/>
              <a:t>mechano</a:t>
            </a:r>
            <a:r>
              <a:rPr lang="en-IN" altLang="en-US" dirty="0" smtClean="0"/>
              <a:t>-gated ion channels, light gated channels, temperature gated channels etc.</a:t>
            </a:r>
            <a:endParaRPr lang="en-IN" altLang="en-US" dirty="0"/>
          </a:p>
        </p:txBody>
      </p:sp>
      <p:sp>
        <p:nvSpPr>
          <p:cNvPr id="6" name="TextBox 5"/>
          <p:cNvSpPr txBox="1"/>
          <p:nvPr/>
        </p:nvSpPr>
        <p:spPr>
          <a:xfrm>
            <a:off x="2962788" y="342900"/>
            <a:ext cx="5507598" cy="584775"/>
          </a:xfrm>
          <a:prstGeom prst="rect">
            <a:avLst/>
          </a:prstGeom>
          <a:noFill/>
        </p:spPr>
        <p:txBody>
          <a:bodyPr wrap="none" rtlCol="0">
            <a:spAutoFit/>
          </a:bodyPr>
          <a:lstStyle/>
          <a:p>
            <a:r>
              <a:rPr lang="en-US" sz="3200" b="1" dirty="0" smtClean="0"/>
              <a:t>Different Types of Ion Channels</a:t>
            </a:r>
            <a:endParaRPr lang="en-US" sz="3200" b="1" dirty="0"/>
          </a:p>
        </p:txBody>
      </p:sp>
    </p:spTree>
    <p:extLst>
      <p:ext uri="{BB962C8B-B14F-4D97-AF65-F5344CB8AC3E}">
        <p14:creationId xmlns:p14="http://schemas.microsoft.com/office/powerpoint/2010/main" val="1938416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19</a:t>
            </a:fld>
            <a:endParaRPr lang="en-US"/>
          </a:p>
        </p:txBody>
      </p:sp>
      <p:pic>
        <p:nvPicPr>
          <p:cNvPr id="5" name="Picture 2" descr="figure 1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644" y="766484"/>
            <a:ext cx="8975357" cy="498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58616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a:t>
            </a:fld>
            <a:endParaRPr lang="en-US"/>
          </a:p>
        </p:txBody>
      </p:sp>
      <p:sp>
        <p:nvSpPr>
          <p:cNvPr id="6" name="TextBox 5"/>
          <p:cNvSpPr txBox="1"/>
          <p:nvPr/>
        </p:nvSpPr>
        <p:spPr>
          <a:xfrm>
            <a:off x="1339919" y="1543984"/>
            <a:ext cx="9467989" cy="2677656"/>
          </a:xfrm>
          <a:prstGeom prst="rect">
            <a:avLst/>
          </a:prstGeom>
          <a:noFill/>
        </p:spPr>
        <p:txBody>
          <a:bodyPr wrap="square" rtlCol="0">
            <a:spAutoFit/>
          </a:bodyPr>
          <a:lstStyle/>
          <a:p>
            <a:r>
              <a:rPr lang="en-US" sz="2800" dirty="0"/>
              <a:t>Ion channels are pore-forming membrane proteins whose function is establishing a resting membrane potential, shaping action potentials and other electrical signals by gating the flow of ions across the cell membrane, controlling the flow of ions across membranes, and regulating cell volume.</a:t>
            </a:r>
          </a:p>
          <a:p>
            <a:endParaRPr lang="en-US" sz="2800" dirty="0"/>
          </a:p>
        </p:txBody>
      </p:sp>
    </p:spTree>
    <p:extLst>
      <p:ext uri="{BB962C8B-B14F-4D97-AF65-F5344CB8AC3E}">
        <p14:creationId xmlns:p14="http://schemas.microsoft.com/office/powerpoint/2010/main" val="1222682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20</a:t>
            </a:fld>
            <a:endParaRPr lang="en-US"/>
          </a:p>
        </p:txBody>
      </p:sp>
      <p:sp>
        <p:nvSpPr>
          <p:cNvPr id="5" name="Rectangle 1"/>
          <p:cNvSpPr txBox="1">
            <a:spLocks noChangeArrowheads="1"/>
          </p:cNvSpPr>
          <p:nvPr/>
        </p:nvSpPr>
        <p:spPr>
          <a:xfrm>
            <a:off x="2165515" y="156710"/>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Ligand Gated Channels</a:t>
            </a:r>
            <a:endParaRPr lang="en-IN" altLang="en-US" dirty="0"/>
          </a:p>
        </p:txBody>
      </p:sp>
      <p:sp>
        <p:nvSpPr>
          <p:cNvPr id="6" name="Rectangle 2"/>
          <p:cNvSpPr txBox="1">
            <a:spLocks noChangeArrowheads="1"/>
          </p:cNvSpPr>
          <p:nvPr/>
        </p:nvSpPr>
        <p:spPr>
          <a:xfrm>
            <a:off x="511175" y="1553710"/>
            <a:ext cx="8099425"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0850" indent="-3429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z="2400" dirty="0" smtClean="0"/>
              <a:t>Group of transmembrane ion channels that allow the passing of several ions upon the binding of specific chemical messenger like neurotransmitters.</a:t>
            </a:r>
          </a:p>
          <a:p>
            <a:pPr marL="450850" indent="-3429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z="2400" dirty="0" smtClean="0"/>
              <a:t>Two domains: Transmembrane domain including channel pore, Extracellular domain including ligand binding site.</a:t>
            </a:r>
          </a:p>
          <a:p>
            <a:pPr marL="450850" indent="-3429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z="2400" dirty="0" smtClean="0"/>
              <a:t>Function: Conversion of presynaptic chemical signal quickly and effectively into post-synaptic electrical signal.</a:t>
            </a:r>
          </a:p>
          <a:p>
            <a:pPr marL="450850" indent="-3429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z="2400" dirty="0" smtClean="0"/>
              <a:t>Three super families: </a:t>
            </a:r>
            <a:r>
              <a:rPr lang="en-IN" altLang="en-US" sz="2400" b="1" dirty="0" err="1" smtClean="0"/>
              <a:t>cys</a:t>
            </a:r>
            <a:r>
              <a:rPr lang="en-IN" altLang="en-US" sz="2400" b="1" dirty="0" smtClean="0"/>
              <a:t>-loop receptors, ionotropic glutamate receptors </a:t>
            </a:r>
            <a:r>
              <a:rPr lang="en-IN" altLang="en-US" sz="2400" dirty="0" smtClean="0"/>
              <a:t>and</a:t>
            </a:r>
            <a:r>
              <a:rPr lang="en-IN" altLang="en-US" sz="2400" b="1" dirty="0" smtClean="0"/>
              <a:t> ATP-gated channels.</a:t>
            </a:r>
            <a:endParaRPr lang="en-IN" altLang="en-US" sz="2400" b="1" dirty="0"/>
          </a:p>
        </p:txBody>
      </p:sp>
      <p:pic>
        <p:nvPicPr>
          <p:cNvPr id="7" name="Picture 6"/>
          <p:cNvPicPr>
            <a:picLocks noChangeAspect="1"/>
          </p:cNvPicPr>
          <p:nvPr/>
        </p:nvPicPr>
        <p:blipFill>
          <a:blip r:embed="rId2"/>
          <a:stretch>
            <a:fillRect/>
          </a:stretch>
        </p:blipFill>
        <p:spPr>
          <a:xfrm>
            <a:off x="9175750" y="609600"/>
            <a:ext cx="2578100" cy="4749800"/>
          </a:xfrm>
          <a:prstGeom prst="rect">
            <a:avLst/>
          </a:prstGeom>
        </p:spPr>
      </p:pic>
      <p:sp>
        <p:nvSpPr>
          <p:cNvPr id="8" name="TextBox 7"/>
          <p:cNvSpPr txBox="1"/>
          <p:nvPr/>
        </p:nvSpPr>
        <p:spPr>
          <a:xfrm>
            <a:off x="8852948" y="5359400"/>
            <a:ext cx="3223703" cy="369332"/>
          </a:xfrm>
          <a:prstGeom prst="rect">
            <a:avLst/>
          </a:prstGeom>
          <a:noFill/>
        </p:spPr>
        <p:txBody>
          <a:bodyPr wrap="none" rtlCol="0">
            <a:spAutoFit/>
          </a:bodyPr>
          <a:lstStyle/>
          <a:p>
            <a:r>
              <a:rPr lang="en-US" dirty="0" smtClean="0"/>
              <a:t>Nicotinic </a:t>
            </a:r>
            <a:r>
              <a:rPr lang="en-US" smtClean="0"/>
              <a:t>Acetylcholine Receptor</a:t>
            </a:r>
            <a:endParaRPr lang="en-US"/>
          </a:p>
        </p:txBody>
      </p:sp>
    </p:spTree>
    <p:extLst>
      <p:ext uri="{BB962C8B-B14F-4D97-AF65-F5344CB8AC3E}">
        <p14:creationId xmlns:p14="http://schemas.microsoft.com/office/powerpoint/2010/main" val="540091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21</a:t>
            </a:fld>
            <a:endParaRPr lang="en-US"/>
          </a:p>
        </p:txBody>
      </p:sp>
      <p:pic>
        <p:nvPicPr>
          <p:cNvPr id="5" name="Picture 7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8301" y="763148"/>
            <a:ext cx="6765417" cy="458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052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22</a:t>
            </a:fld>
            <a:endParaRPr lang="en-US"/>
          </a:p>
        </p:txBody>
      </p:sp>
      <p:sp>
        <p:nvSpPr>
          <p:cNvPr id="5" name="Rectangle 1"/>
          <p:cNvSpPr txBox="1">
            <a:spLocks noChangeArrowheads="1"/>
          </p:cNvSpPr>
          <p:nvPr/>
        </p:nvSpPr>
        <p:spPr>
          <a:xfrm>
            <a:off x="2046762" y="192335"/>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mtClean="0"/>
              <a:t>Cys-Loop Receptors</a:t>
            </a:r>
            <a:endParaRPr lang="en-IN" altLang="en-US" dirty="0"/>
          </a:p>
        </p:txBody>
      </p:sp>
      <p:sp>
        <p:nvSpPr>
          <p:cNvPr id="6" name="Rectangle 2"/>
          <p:cNvSpPr txBox="1">
            <a:spLocks noChangeArrowheads="1"/>
          </p:cNvSpPr>
          <p:nvPr/>
        </p:nvSpPr>
        <p:spPr>
          <a:xfrm>
            <a:off x="609601" y="1144835"/>
            <a:ext cx="8001000" cy="5061093"/>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Characteristic loop formed by a </a:t>
            </a:r>
            <a:r>
              <a:rPr lang="en-IN" altLang="en-US" dirty="0" err="1" smtClean="0"/>
              <a:t>disulfide</a:t>
            </a:r>
            <a:r>
              <a:rPr lang="en-IN" altLang="en-US" dirty="0" smtClean="0"/>
              <a:t> bond between two cysteine residues in the N terminal extracellular domain.</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Provides specificity for (1) acetylcholine (</a:t>
            </a:r>
            <a:r>
              <a:rPr lang="en-IN" altLang="en-US" dirty="0" err="1" smtClean="0"/>
              <a:t>AcCh</a:t>
            </a:r>
            <a:r>
              <a:rPr lang="en-IN" altLang="en-US" dirty="0" smtClean="0"/>
              <a:t>), (2) serotonin, (3) glycine, (4) glutamate and (5) </a:t>
            </a:r>
            <a:r>
              <a:rPr lang="en-IN" altLang="en-US" dirty="0" err="1" smtClean="0"/>
              <a:t>γ</a:t>
            </a:r>
            <a:r>
              <a:rPr lang="en-IN" altLang="en-US" dirty="0" smtClean="0"/>
              <a:t>-aminobutyric acid (GABA) in vertebrates.</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Structural elements are well conserved, with a large extracellular domain (ECD) </a:t>
            </a:r>
            <a:r>
              <a:rPr lang="en-IN" altLang="en-US" dirty="0" err="1" smtClean="0"/>
              <a:t>harboring</a:t>
            </a:r>
            <a:r>
              <a:rPr lang="en-IN" altLang="en-US" dirty="0" smtClean="0"/>
              <a:t> an alpha-helix and 10 beta-strands. Following the ECD, four transmembrane segments (TMSs) are connected by intracellular and extracellular loop structures.</a:t>
            </a:r>
            <a:endParaRPr lang="en-IN" altLang="en-US" dirty="0"/>
          </a:p>
        </p:txBody>
      </p:sp>
      <p:pic>
        <p:nvPicPr>
          <p:cNvPr id="7" name="Picture 6"/>
          <p:cNvPicPr>
            <a:picLocks noChangeAspect="1"/>
          </p:cNvPicPr>
          <p:nvPr/>
        </p:nvPicPr>
        <p:blipFill>
          <a:blip r:embed="rId2"/>
          <a:stretch>
            <a:fillRect/>
          </a:stretch>
        </p:blipFill>
        <p:spPr>
          <a:xfrm>
            <a:off x="9321800" y="962272"/>
            <a:ext cx="2578100" cy="4749800"/>
          </a:xfrm>
          <a:prstGeom prst="rect">
            <a:avLst/>
          </a:prstGeom>
        </p:spPr>
      </p:pic>
      <p:cxnSp>
        <p:nvCxnSpPr>
          <p:cNvPr id="9" name="Straight Connector 8"/>
          <p:cNvCxnSpPr/>
          <p:nvPr/>
        </p:nvCxnSpPr>
        <p:spPr>
          <a:xfrm>
            <a:off x="9082582" y="3192905"/>
            <a:ext cx="3025723" cy="69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082581" y="4274695"/>
            <a:ext cx="3025723" cy="69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276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23</a:t>
            </a:fld>
            <a:endParaRPr lang="en-US"/>
          </a:p>
        </p:txBody>
      </p:sp>
      <p:pic>
        <p:nvPicPr>
          <p:cNvPr id="5" name="Picture 2" descr="figure_08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1244600"/>
            <a:ext cx="8420100" cy="4275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1622349" y="303434"/>
            <a:ext cx="8511497" cy="523220"/>
          </a:xfrm>
          <a:prstGeom prst="rect">
            <a:avLst/>
          </a:prstGeom>
          <a:noFill/>
        </p:spPr>
        <p:txBody>
          <a:bodyPr wrap="none" rtlCol="0">
            <a:spAutoFit/>
          </a:bodyPr>
          <a:lstStyle/>
          <a:p>
            <a:r>
              <a:rPr lang="en-US" sz="2800" dirty="0" smtClean="0"/>
              <a:t>Gating Mechanism of </a:t>
            </a:r>
            <a:r>
              <a:rPr lang="en-US" sz="2800" dirty="0" err="1" smtClean="0"/>
              <a:t>Cys</a:t>
            </a:r>
            <a:r>
              <a:rPr lang="en-US" sz="2800" dirty="0" smtClean="0"/>
              <a:t>-Loop Receptors (GABA, </a:t>
            </a:r>
            <a:r>
              <a:rPr lang="en-US" sz="2800" dirty="0" err="1" smtClean="0"/>
              <a:t>nAChR</a:t>
            </a:r>
            <a:r>
              <a:rPr lang="en-US" sz="2800" dirty="0" smtClean="0"/>
              <a:t>)</a:t>
            </a:r>
            <a:endParaRPr lang="en-US" sz="2800" dirty="0"/>
          </a:p>
        </p:txBody>
      </p:sp>
    </p:spTree>
    <p:extLst>
      <p:ext uri="{BB962C8B-B14F-4D97-AF65-F5344CB8AC3E}">
        <p14:creationId xmlns:p14="http://schemas.microsoft.com/office/powerpoint/2010/main" val="1279756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24</a:t>
            </a:fld>
            <a:endParaRPr lang="en-US"/>
          </a:p>
        </p:txBody>
      </p:sp>
      <p:pic>
        <p:nvPicPr>
          <p:cNvPr id="5" name="Picture 4"/>
          <p:cNvPicPr>
            <a:picLocks noChangeAspect="1"/>
          </p:cNvPicPr>
          <p:nvPr/>
        </p:nvPicPr>
        <p:blipFill>
          <a:blip r:embed="rId3"/>
          <a:stretch>
            <a:fillRect/>
          </a:stretch>
        </p:blipFill>
        <p:spPr>
          <a:xfrm>
            <a:off x="1127745" y="1346200"/>
            <a:ext cx="1853900" cy="1984252"/>
          </a:xfrm>
          <a:prstGeom prst="rect">
            <a:avLst/>
          </a:prstGeom>
        </p:spPr>
      </p:pic>
      <p:sp>
        <p:nvSpPr>
          <p:cNvPr id="6" name="TextBox 5"/>
          <p:cNvSpPr txBox="1"/>
          <p:nvPr/>
        </p:nvSpPr>
        <p:spPr>
          <a:xfrm>
            <a:off x="1193801" y="3289814"/>
            <a:ext cx="1744067" cy="369332"/>
          </a:xfrm>
          <a:prstGeom prst="rect">
            <a:avLst/>
          </a:prstGeom>
          <a:noFill/>
        </p:spPr>
        <p:txBody>
          <a:bodyPr wrap="none" rtlCol="0">
            <a:spAutoFit/>
          </a:bodyPr>
          <a:lstStyle/>
          <a:p>
            <a:r>
              <a:rPr lang="en-US" dirty="0" smtClean="0"/>
              <a:t>Benzodiazepines</a:t>
            </a:r>
            <a:endParaRPr lang="en-US" dirty="0"/>
          </a:p>
        </p:txBody>
      </p:sp>
      <p:pic>
        <p:nvPicPr>
          <p:cNvPr id="7" name="Picture 6"/>
          <p:cNvPicPr>
            <a:picLocks noChangeAspect="1"/>
          </p:cNvPicPr>
          <p:nvPr/>
        </p:nvPicPr>
        <p:blipFill>
          <a:blip r:embed="rId4"/>
          <a:stretch>
            <a:fillRect/>
          </a:stretch>
        </p:blipFill>
        <p:spPr>
          <a:xfrm>
            <a:off x="4305300" y="1206499"/>
            <a:ext cx="1699597" cy="1898649"/>
          </a:xfrm>
          <a:prstGeom prst="rect">
            <a:avLst/>
          </a:prstGeom>
        </p:spPr>
      </p:pic>
      <p:sp>
        <p:nvSpPr>
          <p:cNvPr id="8" name="TextBox 7"/>
          <p:cNvSpPr txBox="1"/>
          <p:nvPr/>
        </p:nvSpPr>
        <p:spPr>
          <a:xfrm>
            <a:off x="4305300" y="3105148"/>
            <a:ext cx="1944635" cy="369332"/>
          </a:xfrm>
          <a:prstGeom prst="rect">
            <a:avLst/>
          </a:prstGeom>
          <a:noFill/>
        </p:spPr>
        <p:txBody>
          <a:bodyPr wrap="none" rtlCol="0">
            <a:spAutoFit/>
          </a:bodyPr>
          <a:lstStyle/>
          <a:p>
            <a:r>
              <a:rPr lang="en-US" dirty="0" smtClean="0"/>
              <a:t>Diazepam (Valium)</a:t>
            </a:r>
            <a:endParaRPr lang="en-US" dirty="0"/>
          </a:p>
        </p:txBody>
      </p:sp>
      <p:pic>
        <p:nvPicPr>
          <p:cNvPr id="9" name="Picture 8"/>
          <p:cNvPicPr>
            <a:picLocks noChangeAspect="1"/>
          </p:cNvPicPr>
          <p:nvPr/>
        </p:nvPicPr>
        <p:blipFill>
          <a:blip r:embed="rId5"/>
          <a:stretch>
            <a:fillRect/>
          </a:stretch>
        </p:blipFill>
        <p:spPr>
          <a:xfrm>
            <a:off x="7372329" y="1179552"/>
            <a:ext cx="2147942" cy="1925596"/>
          </a:xfrm>
          <a:prstGeom prst="rect">
            <a:avLst/>
          </a:prstGeom>
        </p:spPr>
      </p:pic>
      <p:sp>
        <p:nvSpPr>
          <p:cNvPr id="10" name="TextBox 9"/>
          <p:cNvSpPr txBox="1"/>
          <p:nvPr/>
        </p:nvSpPr>
        <p:spPr>
          <a:xfrm>
            <a:off x="7866237" y="3105148"/>
            <a:ext cx="1160126" cy="369332"/>
          </a:xfrm>
          <a:prstGeom prst="rect">
            <a:avLst/>
          </a:prstGeom>
          <a:noFill/>
        </p:spPr>
        <p:txBody>
          <a:bodyPr wrap="none" rtlCol="0">
            <a:spAutoFit/>
          </a:bodyPr>
          <a:lstStyle/>
          <a:p>
            <a:r>
              <a:rPr lang="en-US" dirty="0" err="1" smtClean="0"/>
              <a:t>Oxazepam</a:t>
            </a:r>
            <a:endParaRPr lang="en-US" dirty="0"/>
          </a:p>
        </p:txBody>
      </p:sp>
      <p:pic>
        <p:nvPicPr>
          <p:cNvPr id="12" name="Picture 11"/>
          <p:cNvPicPr>
            <a:picLocks noChangeAspect="1"/>
          </p:cNvPicPr>
          <p:nvPr/>
        </p:nvPicPr>
        <p:blipFill>
          <a:blip r:embed="rId6"/>
          <a:stretch>
            <a:fillRect/>
          </a:stretch>
        </p:blipFill>
        <p:spPr>
          <a:xfrm>
            <a:off x="4305300" y="4154663"/>
            <a:ext cx="1119738" cy="1595627"/>
          </a:xfrm>
          <a:prstGeom prst="rect">
            <a:avLst/>
          </a:prstGeom>
        </p:spPr>
      </p:pic>
      <p:pic>
        <p:nvPicPr>
          <p:cNvPr id="13" name="Picture 12"/>
          <p:cNvPicPr>
            <a:picLocks noChangeAspect="1"/>
          </p:cNvPicPr>
          <p:nvPr/>
        </p:nvPicPr>
        <p:blipFill>
          <a:blip r:embed="rId7"/>
          <a:stretch>
            <a:fillRect/>
          </a:stretch>
        </p:blipFill>
        <p:spPr>
          <a:xfrm>
            <a:off x="1346494" y="4038600"/>
            <a:ext cx="1591374" cy="1766425"/>
          </a:xfrm>
          <a:prstGeom prst="rect">
            <a:avLst/>
          </a:prstGeom>
        </p:spPr>
      </p:pic>
      <p:sp>
        <p:nvSpPr>
          <p:cNvPr id="14" name="TextBox 13"/>
          <p:cNvSpPr txBox="1"/>
          <p:nvPr/>
        </p:nvSpPr>
        <p:spPr>
          <a:xfrm>
            <a:off x="1346494" y="5844189"/>
            <a:ext cx="1337867" cy="369332"/>
          </a:xfrm>
          <a:prstGeom prst="rect">
            <a:avLst/>
          </a:prstGeom>
          <a:noFill/>
        </p:spPr>
        <p:txBody>
          <a:bodyPr wrap="none" rtlCol="0">
            <a:spAutoFit/>
          </a:bodyPr>
          <a:lstStyle/>
          <a:p>
            <a:r>
              <a:rPr lang="en-US" smtClean="0"/>
              <a:t>Barbiturates</a:t>
            </a:r>
            <a:endParaRPr lang="en-US" dirty="0"/>
          </a:p>
        </p:txBody>
      </p:sp>
      <p:sp>
        <p:nvSpPr>
          <p:cNvPr id="15" name="TextBox 14"/>
          <p:cNvSpPr txBox="1"/>
          <p:nvPr/>
        </p:nvSpPr>
        <p:spPr>
          <a:xfrm>
            <a:off x="4087171" y="5805025"/>
            <a:ext cx="1509196" cy="369332"/>
          </a:xfrm>
          <a:prstGeom prst="rect">
            <a:avLst/>
          </a:prstGeom>
          <a:noFill/>
        </p:spPr>
        <p:txBody>
          <a:bodyPr wrap="none" rtlCol="0">
            <a:spAutoFit/>
          </a:bodyPr>
          <a:lstStyle/>
          <a:p>
            <a:r>
              <a:rPr lang="en-US" dirty="0" smtClean="0"/>
              <a:t>Phenobarbital</a:t>
            </a:r>
            <a:endParaRPr lang="en-US" dirty="0"/>
          </a:p>
        </p:txBody>
      </p:sp>
      <p:pic>
        <p:nvPicPr>
          <p:cNvPr id="16" name="Picture 15"/>
          <p:cNvPicPr>
            <a:picLocks noChangeAspect="1"/>
          </p:cNvPicPr>
          <p:nvPr/>
        </p:nvPicPr>
        <p:blipFill>
          <a:blip r:embed="rId8"/>
          <a:stretch>
            <a:fillRect/>
          </a:stretch>
        </p:blipFill>
        <p:spPr>
          <a:xfrm>
            <a:off x="6940706" y="3916524"/>
            <a:ext cx="1212694" cy="1975365"/>
          </a:xfrm>
          <a:prstGeom prst="rect">
            <a:avLst/>
          </a:prstGeom>
        </p:spPr>
      </p:pic>
      <p:sp>
        <p:nvSpPr>
          <p:cNvPr id="17" name="TextBox 16"/>
          <p:cNvSpPr txBox="1"/>
          <p:nvPr/>
        </p:nvSpPr>
        <p:spPr>
          <a:xfrm>
            <a:off x="6885370" y="5891889"/>
            <a:ext cx="1455591" cy="369332"/>
          </a:xfrm>
          <a:prstGeom prst="rect">
            <a:avLst/>
          </a:prstGeom>
          <a:noFill/>
        </p:spPr>
        <p:txBody>
          <a:bodyPr wrap="none" rtlCol="0">
            <a:spAutoFit/>
          </a:bodyPr>
          <a:lstStyle/>
          <a:p>
            <a:r>
              <a:rPr lang="en-US" smtClean="0"/>
              <a:t>Pentobarbital</a:t>
            </a:r>
            <a:endParaRPr lang="en-US" dirty="0"/>
          </a:p>
        </p:txBody>
      </p:sp>
      <p:sp>
        <p:nvSpPr>
          <p:cNvPr id="18" name="TextBox 17"/>
          <p:cNvSpPr txBox="1"/>
          <p:nvPr/>
        </p:nvSpPr>
        <p:spPr>
          <a:xfrm>
            <a:off x="3070598" y="316241"/>
            <a:ext cx="5375702" cy="523220"/>
          </a:xfrm>
          <a:prstGeom prst="rect">
            <a:avLst/>
          </a:prstGeom>
          <a:noFill/>
        </p:spPr>
        <p:txBody>
          <a:bodyPr wrap="none" rtlCol="0">
            <a:spAutoFit/>
          </a:bodyPr>
          <a:lstStyle/>
          <a:p>
            <a:r>
              <a:rPr lang="en-US" sz="2800" dirty="0" smtClean="0"/>
              <a:t>Drugs Acting on the GABA Receptor</a:t>
            </a:r>
            <a:endParaRPr lang="en-US" sz="2800" dirty="0"/>
          </a:p>
        </p:txBody>
      </p:sp>
    </p:spTree>
    <p:extLst>
      <p:ext uri="{BB962C8B-B14F-4D97-AF65-F5344CB8AC3E}">
        <p14:creationId xmlns:p14="http://schemas.microsoft.com/office/powerpoint/2010/main" val="1346849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04" y="116173"/>
            <a:ext cx="8275822" cy="4965493"/>
          </a:xfrm>
          <a:prstGeom prst="rect">
            <a:avLst/>
          </a:prstGeom>
        </p:spPr>
      </p:pic>
      <p:sp>
        <p:nvSpPr>
          <p:cNvPr id="7" name="TextBox 6"/>
          <p:cNvSpPr txBox="1"/>
          <p:nvPr/>
        </p:nvSpPr>
        <p:spPr>
          <a:xfrm>
            <a:off x="494675" y="5247455"/>
            <a:ext cx="8632491" cy="369332"/>
          </a:xfrm>
          <a:prstGeom prst="rect">
            <a:avLst/>
          </a:prstGeom>
          <a:noFill/>
        </p:spPr>
        <p:txBody>
          <a:bodyPr wrap="none" rtlCol="0">
            <a:spAutoFit/>
          </a:bodyPr>
          <a:lstStyle/>
          <a:p>
            <a:r>
              <a:rPr lang="en-US" dirty="0" smtClean="0"/>
              <a:t>Benzodiazepines and barbiturates are positive allosteric modulators of the </a:t>
            </a:r>
            <a:r>
              <a:rPr lang="en-US" smtClean="0"/>
              <a:t>GABA receptor.</a:t>
            </a:r>
            <a:endParaRPr lang="en-US"/>
          </a:p>
        </p:txBody>
      </p:sp>
      <p:pic>
        <p:nvPicPr>
          <p:cNvPr id="8" name="Picture 7"/>
          <p:cNvPicPr>
            <a:picLocks noChangeAspect="1"/>
          </p:cNvPicPr>
          <p:nvPr/>
        </p:nvPicPr>
        <p:blipFill>
          <a:blip r:embed="rId4"/>
          <a:stretch>
            <a:fillRect/>
          </a:stretch>
        </p:blipFill>
        <p:spPr>
          <a:xfrm>
            <a:off x="8610600" y="961348"/>
            <a:ext cx="2946400" cy="977900"/>
          </a:xfrm>
          <a:prstGeom prst="rect">
            <a:avLst/>
          </a:prstGeom>
        </p:spPr>
      </p:pic>
      <p:sp>
        <p:nvSpPr>
          <p:cNvPr id="9" name="TextBox 8"/>
          <p:cNvSpPr txBox="1"/>
          <p:nvPr/>
        </p:nvSpPr>
        <p:spPr>
          <a:xfrm>
            <a:off x="9591259" y="1939248"/>
            <a:ext cx="781881" cy="400110"/>
          </a:xfrm>
          <a:prstGeom prst="rect">
            <a:avLst/>
          </a:prstGeom>
          <a:noFill/>
        </p:spPr>
        <p:txBody>
          <a:bodyPr wrap="none" rtlCol="0">
            <a:spAutoFit/>
          </a:bodyPr>
          <a:lstStyle/>
          <a:p>
            <a:r>
              <a:rPr lang="en-US" sz="2000" dirty="0" smtClean="0"/>
              <a:t>GABA</a:t>
            </a:r>
            <a:endParaRPr lang="en-US" sz="2000" dirty="0"/>
          </a:p>
        </p:txBody>
      </p:sp>
    </p:spTree>
    <p:extLst>
      <p:ext uri="{BB962C8B-B14F-4D97-AF65-F5344CB8AC3E}">
        <p14:creationId xmlns:p14="http://schemas.microsoft.com/office/powerpoint/2010/main" val="717379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26</a:t>
            </a:fld>
            <a:endParaRPr lang="en-US"/>
          </a:p>
        </p:txBody>
      </p:sp>
      <p:sp>
        <p:nvSpPr>
          <p:cNvPr id="5" name="Rectangle 1"/>
          <p:cNvSpPr txBox="1">
            <a:spLocks noChangeArrowheads="1"/>
          </p:cNvSpPr>
          <p:nvPr/>
        </p:nvSpPr>
        <p:spPr>
          <a:xfrm>
            <a:off x="1987386" y="168585"/>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mtClean="0"/>
              <a:t>Ionotropic Glutamate Receptor</a:t>
            </a:r>
            <a:endParaRPr lang="en-IN" altLang="en-US"/>
          </a:p>
        </p:txBody>
      </p:sp>
      <p:sp>
        <p:nvSpPr>
          <p:cNvPr id="6" name="Rectangle 2"/>
          <p:cNvSpPr txBox="1">
            <a:spLocks noChangeArrowheads="1"/>
          </p:cNvSpPr>
          <p:nvPr/>
        </p:nvSpPr>
        <p:spPr>
          <a:xfrm>
            <a:off x="1339686" y="1184585"/>
            <a:ext cx="8099425"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Binds to NT Glutamate.</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Consists of a tetramer.</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Each sub-unit consists of  extracellular amino terminal domain (ATD, which is involved in tetramer assembly), an extracellular ligand binding domain (LBD, which binds glutamate), and a transmembrane domain (TMD, which forms the ion channel).</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Each subunit of the tetramer has a binding site for glutamate formed by the two LBD sections forming a clamshell like shape.</a:t>
            </a:r>
            <a:endParaRPr lang="en-IN" altLang="en-US" dirty="0"/>
          </a:p>
        </p:txBody>
      </p:sp>
    </p:spTree>
    <p:extLst>
      <p:ext uri="{BB962C8B-B14F-4D97-AF65-F5344CB8AC3E}">
        <p14:creationId xmlns:p14="http://schemas.microsoft.com/office/powerpoint/2010/main" val="1083564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27</a:t>
            </a:fld>
            <a:endParaRPr lang="en-US"/>
          </a:p>
        </p:txBody>
      </p:sp>
      <p:pic>
        <p:nvPicPr>
          <p:cNvPr id="6" name="Picture 5"/>
          <p:cNvPicPr>
            <a:picLocks noChangeAspect="1"/>
          </p:cNvPicPr>
          <p:nvPr/>
        </p:nvPicPr>
        <p:blipFill>
          <a:blip r:embed="rId3"/>
          <a:stretch>
            <a:fillRect/>
          </a:stretch>
        </p:blipFill>
        <p:spPr>
          <a:xfrm>
            <a:off x="5133774" y="389744"/>
            <a:ext cx="6953652" cy="5673777"/>
          </a:xfrm>
          <a:prstGeom prst="rect">
            <a:avLst/>
          </a:prstGeom>
        </p:spPr>
      </p:pic>
      <p:pic>
        <p:nvPicPr>
          <p:cNvPr id="8" name="Picture 7"/>
          <p:cNvPicPr>
            <a:picLocks noChangeAspect="1"/>
          </p:cNvPicPr>
          <p:nvPr/>
        </p:nvPicPr>
        <p:blipFill rotWithShape="1">
          <a:blip r:embed="rId4"/>
          <a:srcRect r="33213"/>
          <a:stretch/>
        </p:blipFill>
        <p:spPr>
          <a:xfrm>
            <a:off x="592112" y="1372120"/>
            <a:ext cx="5089161" cy="4203700"/>
          </a:xfrm>
          <a:prstGeom prst="rect">
            <a:avLst/>
          </a:prstGeom>
        </p:spPr>
      </p:pic>
    </p:spTree>
    <p:extLst>
      <p:ext uri="{BB962C8B-B14F-4D97-AF65-F5344CB8AC3E}">
        <p14:creationId xmlns:p14="http://schemas.microsoft.com/office/powerpoint/2010/main" val="977592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28</a:t>
            </a:fld>
            <a:endParaRPr lang="en-US"/>
          </a:p>
        </p:txBody>
      </p:sp>
      <p:pic>
        <p:nvPicPr>
          <p:cNvPr id="6" name="Picture 5"/>
          <p:cNvPicPr>
            <a:picLocks noChangeAspect="1"/>
          </p:cNvPicPr>
          <p:nvPr/>
        </p:nvPicPr>
        <p:blipFill>
          <a:blip r:embed="rId2"/>
          <a:stretch>
            <a:fillRect/>
          </a:stretch>
        </p:blipFill>
        <p:spPr>
          <a:xfrm>
            <a:off x="581804" y="605852"/>
            <a:ext cx="5129447" cy="5129447"/>
          </a:xfrm>
          <a:prstGeom prst="rect">
            <a:avLst/>
          </a:prstGeom>
        </p:spPr>
      </p:pic>
      <p:sp>
        <p:nvSpPr>
          <p:cNvPr id="7" name="TextBox 6"/>
          <p:cNvSpPr txBox="1"/>
          <p:nvPr/>
        </p:nvSpPr>
        <p:spPr>
          <a:xfrm>
            <a:off x="6100996" y="914400"/>
            <a:ext cx="5668155" cy="369332"/>
          </a:xfrm>
          <a:prstGeom prst="rect">
            <a:avLst/>
          </a:prstGeom>
          <a:noFill/>
        </p:spPr>
        <p:txBody>
          <a:bodyPr wrap="none" rtlCol="0">
            <a:spAutoFit/>
          </a:bodyPr>
          <a:lstStyle/>
          <a:p>
            <a:r>
              <a:rPr lang="en-US" dirty="0" smtClean="0">
                <a:hlinkClick r:id="rId3"/>
              </a:rPr>
              <a:t>http://www.cell.com/cell/pdf/S0092-8674(16)30326-9.pdf</a:t>
            </a:r>
            <a:endParaRPr lang="en-US" dirty="0"/>
          </a:p>
        </p:txBody>
      </p:sp>
      <p:sp>
        <p:nvSpPr>
          <p:cNvPr id="8" name="TextBox 7"/>
          <p:cNvSpPr txBox="1"/>
          <p:nvPr/>
        </p:nvSpPr>
        <p:spPr>
          <a:xfrm>
            <a:off x="6198432" y="1904783"/>
            <a:ext cx="5473282" cy="2246769"/>
          </a:xfrm>
          <a:prstGeom prst="rect">
            <a:avLst/>
          </a:prstGeom>
          <a:noFill/>
        </p:spPr>
        <p:txBody>
          <a:bodyPr wrap="square" rtlCol="0">
            <a:spAutoFit/>
          </a:bodyPr>
          <a:lstStyle/>
          <a:p>
            <a:r>
              <a:rPr lang="en-US" sz="2000" dirty="0" smtClean="0"/>
              <a:t>The conformational rearrangements of the NMDAR are very complex and an intensive field of research. In the publication above this mechanism has been studied by electron microscopy demonstrating the remarkable opportunities this technology provides to study large protein complexes.</a:t>
            </a:r>
            <a:endParaRPr lang="en-US" sz="2000" dirty="0"/>
          </a:p>
        </p:txBody>
      </p:sp>
    </p:spTree>
    <p:extLst>
      <p:ext uri="{BB962C8B-B14F-4D97-AF65-F5344CB8AC3E}">
        <p14:creationId xmlns:p14="http://schemas.microsoft.com/office/powerpoint/2010/main" val="12717221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29</a:t>
            </a:fld>
            <a:endParaRPr lang="en-US"/>
          </a:p>
        </p:txBody>
      </p:sp>
      <p:sp>
        <p:nvSpPr>
          <p:cNvPr id="5" name="TextBox 4"/>
          <p:cNvSpPr txBox="1"/>
          <p:nvPr/>
        </p:nvSpPr>
        <p:spPr>
          <a:xfrm>
            <a:off x="709475" y="1027103"/>
            <a:ext cx="11207706" cy="2677656"/>
          </a:xfrm>
          <a:prstGeom prst="rect">
            <a:avLst/>
          </a:prstGeom>
          <a:noFill/>
        </p:spPr>
        <p:txBody>
          <a:bodyPr wrap="square" rtlCol="0">
            <a:spAutoFit/>
          </a:bodyPr>
          <a:lstStyle/>
          <a:p>
            <a:pPr marL="285750" indent="-285750">
              <a:buFont typeface="Arial" charset="0"/>
              <a:buChar char="•"/>
            </a:pPr>
            <a:r>
              <a:rPr lang="en-US" sz="2400" dirty="0" smtClean="0"/>
              <a:t>Ligand-gated ion channels are of particular importance for brain function, e.g. cognition, learning, mood and behavior.</a:t>
            </a:r>
          </a:p>
          <a:p>
            <a:pPr marL="285750" indent="-285750">
              <a:buFont typeface="Arial" charset="0"/>
              <a:buChar char="•"/>
            </a:pPr>
            <a:endParaRPr lang="en-US" sz="2400" dirty="0"/>
          </a:p>
          <a:p>
            <a:pPr marL="285750" indent="-285750">
              <a:buFont typeface="Arial" charset="0"/>
              <a:buChar char="•"/>
            </a:pPr>
            <a:r>
              <a:rPr lang="en-US" sz="2400" dirty="0" smtClean="0"/>
              <a:t>Consequently they are of great interest for pharmaceutical research and modulators of these types of receptors are developed for indications such as depression, </a:t>
            </a:r>
            <a:r>
              <a:rPr lang="en-US" sz="2400" dirty="0"/>
              <a:t>A</a:t>
            </a:r>
            <a:r>
              <a:rPr lang="en-US" sz="2400" dirty="0" smtClean="0"/>
              <a:t>lzheimer’s, schizophrenia and other CNS disorders.</a:t>
            </a:r>
          </a:p>
          <a:p>
            <a:pPr marL="285750" indent="-285750">
              <a:buFont typeface="Arial" charset="0"/>
              <a:buChar char="•"/>
            </a:pPr>
            <a:endParaRPr lang="en-US" sz="2400" dirty="0"/>
          </a:p>
        </p:txBody>
      </p:sp>
    </p:spTree>
    <p:extLst>
      <p:ext uri="{BB962C8B-B14F-4D97-AF65-F5344CB8AC3E}">
        <p14:creationId xmlns:p14="http://schemas.microsoft.com/office/powerpoint/2010/main" val="345658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a:t>
            </a:fld>
            <a:endParaRPr lang="en-US"/>
          </a:p>
        </p:txBody>
      </p:sp>
      <p:pic>
        <p:nvPicPr>
          <p:cNvPr id="5" name="Picture 2" descr="figure 1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069" y="261937"/>
            <a:ext cx="4090397" cy="643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19854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30</a:t>
            </a:fld>
            <a:endParaRPr lang="en-US"/>
          </a:p>
        </p:txBody>
      </p:sp>
      <p:sp>
        <p:nvSpPr>
          <p:cNvPr id="5" name="Rectangle 1"/>
          <p:cNvSpPr txBox="1">
            <a:spLocks noChangeArrowheads="1"/>
          </p:cNvSpPr>
          <p:nvPr/>
        </p:nvSpPr>
        <p:spPr>
          <a:xfrm>
            <a:off x="1619250" y="287338"/>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mtClean="0"/>
              <a:t>a) Voltage Gated ion channels</a:t>
            </a:r>
            <a:endParaRPr lang="en-IN" altLang="en-US"/>
          </a:p>
        </p:txBody>
      </p:sp>
      <p:sp>
        <p:nvSpPr>
          <p:cNvPr id="6" name="Rectangle 2"/>
          <p:cNvSpPr txBox="1">
            <a:spLocks noChangeArrowheads="1"/>
          </p:cNvSpPr>
          <p:nvPr/>
        </p:nvSpPr>
        <p:spPr>
          <a:xfrm>
            <a:off x="1441449" y="1535113"/>
            <a:ext cx="9036051"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Voltage sensitive</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Conformational change in response to the potential gradient.</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Generally ion specific.</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Important for excitable cells like neurons.</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Role in regulation of depolarization and polarization of neuronal membrane during an action potential.</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dirty="0" smtClean="0"/>
              <a:t>Distributed along the axon and soma of the neurons.</a:t>
            </a:r>
            <a:endParaRPr lang="en-IN" altLang="en-US" dirty="0"/>
          </a:p>
        </p:txBody>
      </p:sp>
    </p:spTree>
    <p:extLst>
      <p:ext uri="{BB962C8B-B14F-4D97-AF65-F5344CB8AC3E}">
        <p14:creationId xmlns:p14="http://schemas.microsoft.com/office/powerpoint/2010/main" val="892871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31</a:t>
            </a:fld>
            <a:endParaRPr lang="en-US"/>
          </a:p>
        </p:txBody>
      </p:sp>
      <p:sp>
        <p:nvSpPr>
          <p:cNvPr id="5" name="Rectangle 1"/>
          <p:cNvSpPr txBox="1">
            <a:spLocks noChangeArrowheads="1"/>
          </p:cNvSpPr>
          <p:nvPr/>
        </p:nvSpPr>
        <p:spPr>
          <a:xfrm>
            <a:off x="1619250" y="287338"/>
            <a:ext cx="8099425" cy="1247775"/>
          </a:xfrm>
          <a:prstGeom prst="rect">
            <a:avLst/>
          </a:prstGeom>
          <a:ln/>
        </p:spPr>
        <p:txBody>
          <a:bodyPr tIns="2794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smtClean="0"/>
              <a:t>Types of Voltage Gated Channels</a:t>
            </a:r>
            <a:endParaRPr lang="en-IN" altLang="en-US"/>
          </a:p>
        </p:txBody>
      </p:sp>
      <p:sp>
        <p:nvSpPr>
          <p:cNvPr id="6" name="Rectangle 2"/>
          <p:cNvSpPr txBox="1">
            <a:spLocks noChangeArrowheads="1"/>
          </p:cNvSpPr>
          <p:nvPr/>
        </p:nvSpPr>
        <p:spPr>
          <a:xfrm>
            <a:off x="1390650" y="1535113"/>
            <a:ext cx="8099425" cy="4384675"/>
          </a:xfrm>
          <a:prstGeom prst="rect">
            <a:avLst/>
          </a:prstGeom>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smtClean="0"/>
              <a:t>Voltage Gated Sodium Channels</a:t>
            </a:r>
            <a:r>
              <a:rPr lang="en-IN" altLang="en-US" dirty="0" smtClean="0"/>
              <a:t> (9 members, responsible for membrane depolarization in action potential generation)</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smtClean="0"/>
              <a:t>Voltage Gated Calcium Channels</a:t>
            </a:r>
            <a:r>
              <a:rPr lang="en-IN" altLang="en-US" dirty="0" smtClean="0"/>
              <a:t> (10 </a:t>
            </a:r>
            <a:r>
              <a:rPr lang="en-IN" altLang="en-US" dirty="0" err="1" smtClean="0"/>
              <a:t>members,play</a:t>
            </a:r>
            <a:r>
              <a:rPr lang="en-IN" altLang="en-US" dirty="0" smtClean="0"/>
              <a:t> an important role in both linking muscle excitation with contraction as well as neuronal excitation with transmitter release. )</a:t>
            </a:r>
          </a:p>
          <a:p>
            <a:pPr marL="565150" indent="-457200" algn="just">
              <a:buClr>
                <a:srgbClr val="050505"/>
              </a:buCl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altLang="en-US" b="1" dirty="0" smtClean="0"/>
              <a:t>Voltage Gated Potassium Channels</a:t>
            </a:r>
            <a:r>
              <a:rPr lang="en-IN" altLang="en-US" dirty="0" smtClean="0"/>
              <a:t> (40 members, role in repolarization of cell membrane after action potential generation.)</a:t>
            </a:r>
          </a:p>
          <a:p>
            <a:pPr marL="431800" indent="-323850" algn="just">
              <a:buClr>
                <a:srgbClr val="050505"/>
              </a:buClr>
              <a:buFont typeface="Wingdings" charset="2"/>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altLang="en-US" dirty="0"/>
          </a:p>
        </p:txBody>
      </p:sp>
    </p:spTree>
    <p:extLst>
      <p:ext uri="{BB962C8B-B14F-4D97-AF65-F5344CB8AC3E}">
        <p14:creationId xmlns:p14="http://schemas.microsoft.com/office/powerpoint/2010/main" val="41322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32</a:t>
            </a:fld>
            <a:endParaRPr lang="en-US"/>
          </a:p>
        </p:txBody>
      </p:sp>
      <p:grpSp>
        <p:nvGrpSpPr>
          <p:cNvPr id="5" name="Group 4"/>
          <p:cNvGrpSpPr/>
          <p:nvPr/>
        </p:nvGrpSpPr>
        <p:grpSpPr>
          <a:xfrm>
            <a:off x="1265454" y="1446324"/>
            <a:ext cx="9458942" cy="3743193"/>
            <a:chOff x="801927" y="796045"/>
            <a:chExt cx="6627678" cy="2622775"/>
          </a:xfrm>
        </p:grpSpPr>
        <p:sp>
          <p:nvSpPr>
            <p:cNvPr id="6" name="Rectangle 5"/>
            <p:cNvSpPr/>
            <p:nvPr/>
          </p:nvSpPr>
          <p:spPr>
            <a:xfrm>
              <a:off x="838200" y="1628557"/>
              <a:ext cx="6553199" cy="838200"/>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308864" y="1520138"/>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4308864" y="19525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4309889" y="24097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3975906" y="9587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4246388" y="992797"/>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629475" y="967784"/>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448500" y="796045"/>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4398788" y="1145197"/>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4815993" y="1024645"/>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1741940" y="819859"/>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a:off x="1958502" y="851707"/>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2627869" y="1250045"/>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2306466" y="1190759"/>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a:off x="2110902" y="1004107"/>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2528107" y="883555"/>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977793" y="2721871"/>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747307" y="2971800"/>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4560029" y="27145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4268736" y="27907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1927" y="2429244"/>
              <a:ext cx="1130369" cy="523220"/>
            </a:xfrm>
            <a:prstGeom prst="rect">
              <a:avLst/>
            </a:prstGeom>
            <a:noFill/>
            <a:ln>
              <a:noFill/>
            </a:ln>
          </p:spPr>
          <p:txBody>
            <a:bodyPr wrap="square" rtlCol="0">
              <a:spAutoFit/>
            </a:bodyPr>
            <a:lstStyle/>
            <a:p>
              <a:pPr algn="ctr"/>
              <a:r>
                <a:rPr lang="en-US" sz="1400" dirty="0" smtClean="0">
                  <a:latin typeface="Times New Roman" pitchFamily="18" charset="0"/>
                  <a:cs typeface="Times New Roman" pitchFamily="18" charset="0"/>
                </a:rPr>
                <a:t>Cytoplasmic space</a:t>
              </a:r>
              <a:endParaRPr lang="en-US" sz="1400" dirty="0">
                <a:latin typeface="Times New Roman" pitchFamily="18" charset="0"/>
                <a:cs typeface="Times New Roman" pitchFamily="18" charset="0"/>
              </a:endParaRPr>
            </a:p>
          </p:txBody>
        </p:sp>
        <p:sp>
          <p:nvSpPr>
            <p:cNvPr id="27" name="TextBox 26"/>
            <p:cNvSpPr txBox="1"/>
            <p:nvPr/>
          </p:nvSpPr>
          <p:spPr>
            <a:xfrm>
              <a:off x="5139639" y="1107744"/>
              <a:ext cx="1130369" cy="523220"/>
            </a:xfrm>
            <a:prstGeom prst="rect">
              <a:avLst/>
            </a:prstGeom>
            <a:noFill/>
            <a:ln>
              <a:noFill/>
            </a:ln>
          </p:spPr>
          <p:txBody>
            <a:bodyPr wrap="square" rtlCol="0">
              <a:spAutoFit/>
            </a:bodyPr>
            <a:lstStyle/>
            <a:p>
              <a:pPr algn="ctr"/>
              <a:r>
                <a:rPr lang="en-US" sz="1400" dirty="0" smtClean="0">
                  <a:latin typeface="Times New Roman" pitchFamily="18" charset="0"/>
                  <a:cs typeface="Times New Roman" pitchFamily="18" charset="0"/>
                </a:rPr>
                <a:t>Extracellular space</a:t>
              </a:r>
              <a:endParaRPr lang="en-US" sz="1400" dirty="0">
                <a:latin typeface="Times New Roman" pitchFamily="18" charset="0"/>
                <a:cs typeface="Times New Roman" pitchFamily="18" charset="0"/>
              </a:endParaRPr>
            </a:p>
          </p:txBody>
        </p:sp>
        <p:grpSp>
          <p:nvGrpSpPr>
            <p:cNvPr id="28" name="Group 27"/>
            <p:cNvGrpSpPr/>
            <p:nvPr/>
          </p:nvGrpSpPr>
          <p:grpSpPr>
            <a:xfrm>
              <a:off x="3758147" y="1404514"/>
              <a:ext cx="1292661" cy="1707175"/>
              <a:chOff x="3148547" y="1404514"/>
              <a:chExt cx="1292661" cy="1707175"/>
            </a:xfrm>
          </p:grpSpPr>
          <p:sp>
            <p:nvSpPr>
              <p:cNvPr id="57" name="Can 56"/>
              <p:cNvSpPr/>
              <p:nvPr/>
            </p:nvSpPr>
            <p:spPr>
              <a:xfrm>
                <a:off x="3148547" y="1414872"/>
                <a:ext cx="722338" cy="1225954"/>
              </a:xfrm>
              <a:prstGeom prst="can">
                <a:avLst/>
              </a:prstGeom>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an 57"/>
              <p:cNvSpPr/>
              <p:nvPr/>
            </p:nvSpPr>
            <p:spPr>
              <a:xfrm>
                <a:off x="3678988" y="1404514"/>
                <a:ext cx="762220" cy="1225954"/>
              </a:xfrm>
              <a:prstGeom prst="can">
                <a:avLst/>
              </a:prstGeom>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oon 58"/>
              <p:cNvSpPr/>
              <p:nvPr/>
            </p:nvSpPr>
            <p:spPr>
              <a:xfrm flipH="1">
                <a:off x="4103489" y="2564222"/>
                <a:ext cx="321403" cy="547467"/>
              </a:xfrm>
              <a:prstGeom prst="moon">
                <a:avLst/>
              </a:prstGeom>
              <a:ln>
                <a:noFill/>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666635" y="1404514"/>
              <a:ext cx="1046997" cy="1707175"/>
              <a:chOff x="744210" y="1404514"/>
              <a:chExt cx="1046997" cy="1707175"/>
            </a:xfrm>
          </p:grpSpPr>
          <p:sp>
            <p:nvSpPr>
              <p:cNvPr id="54" name="Can 53"/>
              <p:cNvSpPr/>
              <p:nvPr/>
            </p:nvSpPr>
            <p:spPr>
              <a:xfrm>
                <a:off x="744210" y="1414872"/>
                <a:ext cx="722338" cy="1225954"/>
              </a:xfrm>
              <a:prstGeom prst="can">
                <a:avLst/>
              </a:prstGeom>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an 54"/>
              <p:cNvSpPr/>
              <p:nvPr/>
            </p:nvSpPr>
            <p:spPr>
              <a:xfrm>
                <a:off x="1028987" y="1404514"/>
                <a:ext cx="762220" cy="1225954"/>
              </a:xfrm>
              <a:prstGeom prst="can">
                <a:avLst/>
              </a:prstGeom>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oon 55"/>
              <p:cNvSpPr/>
              <p:nvPr/>
            </p:nvSpPr>
            <p:spPr>
              <a:xfrm flipH="1">
                <a:off x="1453488" y="2564222"/>
                <a:ext cx="321403" cy="547467"/>
              </a:xfrm>
              <a:prstGeom prst="moon">
                <a:avLst/>
              </a:prstGeom>
              <a:ln>
                <a:noFill/>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36944" y="1404514"/>
              <a:ext cx="1292661" cy="1485914"/>
              <a:chOff x="5298744" y="1404514"/>
              <a:chExt cx="1292661" cy="1485914"/>
            </a:xfrm>
          </p:grpSpPr>
          <p:sp>
            <p:nvSpPr>
              <p:cNvPr id="51" name="Can 50"/>
              <p:cNvSpPr/>
              <p:nvPr/>
            </p:nvSpPr>
            <p:spPr>
              <a:xfrm>
                <a:off x="5298744" y="1414872"/>
                <a:ext cx="722338" cy="1225954"/>
              </a:xfrm>
              <a:prstGeom prst="can">
                <a:avLst/>
              </a:prstGeom>
              <a:ln>
                <a:no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n 51"/>
              <p:cNvSpPr/>
              <p:nvPr/>
            </p:nvSpPr>
            <p:spPr>
              <a:xfrm>
                <a:off x="5829185" y="1404514"/>
                <a:ext cx="762220" cy="1225954"/>
              </a:xfrm>
              <a:prstGeom prst="can">
                <a:avLst/>
              </a:prstGeom>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oon 52"/>
              <p:cNvSpPr/>
              <p:nvPr/>
            </p:nvSpPr>
            <p:spPr>
              <a:xfrm rot="5400000" flipH="1">
                <a:off x="5802836" y="2318089"/>
                <a:ext cx="321403" cy="823275"/>
              </a:xfrm>
              <a:prstGeom prst="moon">
                <a:avLst/>
              </a:prstGeom>
              <a:ln>
                <a:noFill/>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a:spLocks noChangeAspect="1"/>
            </p:cNvSpPr>
            <p:nvPr/>
          </p:nvSpPr>
          <p:spPr>
            <a:xfrm>
              <a:off x="1462304" y="849428"/>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1743860" y="1214643"/>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1461307" y="1066800"/>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2583094" y="1623324"/>
              <a:ext cx="1324927" cy="808524"/>
              <a:chOff x="1932550" y="1623324"/>
              <a:chExt cx="1324927" cy="808524"/>
            </a:xfrm>
          </p:grpSpPr>
          <p:cxnSp>
            <p:nvCxnSpPr>
              <p:cNvPr id="47" name="Straight Arrow Connector 46"/>
              <p:cNvCxnSpPr/>
              <p:nvPr/>
            </p:nvCxnSpPr>
            <p:spPr>
              <a:xfrm>
                <a:off x="1932550" y="1963925"/>
                <a:ext cx="132492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932550" y="2116325"/>
                <a:ext cx="132492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123569" y="1623324"/>
                <a:ext cx="942887"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Activation</a:t>
                </a:r>
                <a:endParaRPr lang="en-US" sz="1400" dirty="0">
                  <a:latin typeface="Times New Roman" pitchFamily="18" charset="0"/>
                  <a:cs typeface="Times New Roman" pitchFamily="18" charset="0"/>
                </a:endParaRPr>
              </a:p>
            </p:txBody>
          </p:sp>
          <p:sp>
            <p:nvSpPr>
              <p:cNvPr id="50" name="TextBox 49"/>
              <p:cNvSpPr txBox="1"/>
              <p:nvPr/>
            </p:nvSpPr>
            <p:spPr>
              <a:xfrm>
                <a:off x="2043419" y="2124071"/>
                <a:ext cx="1103187"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Deactivation</a:t>
                </a:r>
                <a:endParaRPr lang="en-US" sz="1400" dirty="0">
                  <a:latin typeface="Times New Roman" pitchFamily="18" charset="0"/>
                  <a:cs typeface="Times New Roman" pitchFamily="18" charset="0"/>
                </a:endParaRPr>
              </a:p>
            </p:txBody>
          </p:sp>
        </p:grpSp>
        <p:grpSp>
          <p:nvGrpSpPr>
            <p:cNvPr id="35" name="Group 34"/>
            <p:cNvGrpSpPr/>
            <p:nvPr/>
          </p:nvGrpSpPr>
          <p:grpSpPr>
            <a:xfrm>
              <a:off x="4950768" y="1765607"/>
              <a:ext cx="1324927" cy="340601"/>
              <a:chOff x="1864310" y="1765607"/>
              <a:chExt cx="1324927" cy="340601"/>
            </a:xfrm>
          </p:grpSpPr>
          <p:cxnSp>
            <p:nvCxnSpPr>
              <p:cNvPr id="45" name="Straight Arrow Connector 44"/>
              <p:cNvCxnSpPr/>
              <p:nvPr/>
            </p:nvCxnSpPr>
            <p:spPr>
              <a:xfrm>
                <a:off x="1864310" y="2106208"/>
                <a:ext cx="132492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015254" y="1765607"/>
                <a:ext cx="1042273" cy="307777"/>
              </a:xfrm>
              <a:prstGeom prst="rect">
                <a:avLst/>
              </a:prstGeom>
              <a:noFill/>
            </p:spPr>
            <p:txBody>
              <a:bodyPr wrap="none" rtlCol="0">
                <a:spAutoFit/>
              </a:bodyPr>
              <a:lstStyle/>
              <a:p>
                <a:r>
                  <a:rPr lang="en-US" sz="1400" dirty="0" smtClean="0">
                    <a:latin typeface="Times New Roman" pitchFamily="18" charset="0"/>
                    <a:cs typeface="Times New Roman" pitchFamily="18" charset="0"/>
                  </a:rPr>
                  <a:t>Inactivation</a:t>
                </a:r>
                <a:endParaRPr lang="en-US" sz="1400" dirty="0">
                  <a:latin typeface="Times New Roman" pitchFamily="18" charset="0"/>
                  <a:cs typeface="Times New Roman" pitchFamily="18" charset="0"/>
                </a:endParaRPr>
              </a:p>
            </p:txBody>
          </p:sp>
        </p:grpSp>
        <p:sp>
          <p:nvSpPr>
            <p:cNvPr id="36" name="Oval 35"/>
            <p:cNvSpPr>
              <a:spLocks noChangeAspect="1"/>
            </p:cNvSpPr>
            <p:nvPr/>
          </p:nvSpPr>
          <p:spPr>
            <a:xfrm>
              <a:off x="6320653" y="992797"/>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6565831" y="9587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6952189" y="1056485"/>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6326601" y="121464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6718231" y="1111152"/>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7135436" y="990600"/>
              <a:ext cx="138893" cy="138893"/>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910616" y="2895600"/>
              <a:ext cx="1491306" cy="523220"/>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Closed </a:t>
              </a:r>
            </a:p>
            <a:p>
              <a:pPr algn="ctr"/>
              <a:r>
                <a:rPr lang="en-US" sz="1400" dirty="0" smtClean="0">
                  <a:latin typeface="Times New Roman" pitchFamily="18" charset="0"/>
                  <a:cs typeface="Times New Roman" pitchFamily="18" charset="0"/>
                </a:rPr>
                <a:t>Hyperpolarization</a:t>
              </a:r>
              <a:endParaRPr lang="en-US" sz="1400" dirty="0">
                <a:latin typeface="Times New Roman" pitchFamily="18" charset="0"/>
                <a:cs typeface="Times New Roman" pitchFamily="18" charset="0"/>
              </a:endParaRPr>
            </a:p>
          </p:txBody>
        </p:sp>
        <p:sp>
          <p:nvSpPr>
            <p:cNvPr id="43" name="TextBox 42"/>
            <p:cNvSpPr txBox="1"/>
            <p:nvPr/>
          </p:nvSpPr>
          <p:spPr>
            <a:xfrm>
              <a:off x="1295400" y="2895600"/>
              <a:ext cx="1407758" cy="523220"/>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Closed</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Resting potential</a:t>
              </a:r>
              <a:endParaRPr lang="en-US" sz="1400" dirty="0">
                <a:latin typeface="Times New Roman" pitchFamily="18" charset="0"/>
                <a:cs typeface="Times New Roman" pitchFamily="18" charset="0"/>
              </a:endParaRPr>
            </a:p>
          </p:txBody>
        </p:sp>
        <p:sp>
          <p:nvSpPr>
            <p:cNvPr id="44" name="TextBox 43"/>
            <p:cNvSpPr txBox="1"/>
            <p:nvPr/>
          </p:nvSpPr>
          <p:spPr>
            <a:xfrm>
              <a:off x="3546319" y="2895600"/>
              <a:ext cx="1663982" cy="523220"/>
            </a:xfrm>
            <a:prstGeom prst="rect">
              <a:avLst/>
            </a:prstGeom>
            <a:noFill/>
          </p:spPr>
          <p:txBody>
            <a:bodyPr wrap="none" rtlCol="0">
              <a:spAutoFit/>
            </a:bodyPr>
            <a:lstStyle/>
            <a:p>
              <a:pPr algn="ctr"/>
              <a:r>
                <a:rPr lang="en-US" sz="1400" dirty="0" smtClean="0">
                  <a:latin typeface="Times New Roman" pitchFamily="18" charset="0"/>
                  <a:cs typeface="Times New Roman" pitchFamily="18" charset="0"/>
                </a:rPr>
                <a:t>Open</a:t>
              </a:r>
            </a:p>
            <a:p>
              <a:pPr algn="ctr"/>
              <a:r>
                <a:rPr lang="en-US" sz="1400" dirty="0" smtClean="0">
                  <a:latin typeface="Times New Roman" pitchFamily="18" charset="0"/>
                  <a:cs typeface="Times New Roman" pitchFamily="18" charset="0"/>
                </a:rPr>
                <a:t>Activation threshold</a:t>
              </a:r>
              <a:endParaRPr lang="en-US" sz="14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2154086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33</a:t>
            </a:fld>
            <a:endParaRPr lang="en-US"/>
          </a:p>
        </p:txBody>
      </p:sp>
      <p:pic>
        <p:nvPicPr>
          <p:cNvPr id="6" name="Picture 2" descr="figure_11_4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49" y="769911"/>
            <a:ext cx="10742951" cy="474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31434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34</a:t>
            </a:fld>
            <a:endParaRPr lang="en-US"/>
          </a:p>
        </p:txBody>
      </p:sp>
      <p:pic>
        <p:nvPicPr>
          <p:cNvPr id="5" name="Picture 2" descr="figure 1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759" y="261937"/>
            <a:ext cx="6538913" cy="60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202955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35</a:t>
            </a:fld>
            <a:endParaRPr lang="en-US"/>
          </a:p>
        </p:txBody>
      </p:sp>
      <p:pic>
        <p:nvPicPr>
          <p:cNvPr id="5" name="Picture 2" descr="figure_11_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67" y="916065"/>
            <a:ext cx="9903502" cy="490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52059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36</a:t>
            </a:fld>
            <a:endParaRPr lang="en-US"/>
          </a:p>
        </p:txBody>
      </p:sp>
      <p:pic>
        <p:nvPicPr>
          <p:cNvPr id="5" name="Picture 5" descr="figure 11-3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5" y="441325"/>
            <a:ext cx="7505700" cy="60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078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37</a:t>
            </a:fld>
            <a:endParaRPr lang="en-US"/>
          </a:p>
        </p:txBody>
      </p:sp>
      <p:pic>
        <p:nvPicPr>
          <p:cNvPr id="5" name="Picture 6" descr="figure 11-30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201" y="258763"/>
            <a:ext cx="7877175" cy="60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84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38</a:t>
            </a:fld>
            <a:endParaRPr lang="en-US"/>
          </a:p>
        </p:txBody>
      </p:sp>
      <p:pic>
        <p:nvPicPr>
          <p:cNvPr id="5" name="Picture 2" descr="figure_11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79400"/>
            <a:ext cx="58991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2056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2" descr="figure_11_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155701"/>
            <a:ext cx="8531225" cy="45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5091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a:t>
            </a:fld>
            <a:endParaRPr lang="en-US"/>
          </a:p>
        </p:txBody>
      </p:sp>
      <p:pic>
        <p:nvPicPr>
          <p:cNvPr id="5" name="Picture 2" descr="figure_11_29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273" y="733136"/>
            <a:ext cx="8531225" cy="531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48169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40</a:t>
            </a:fld>
            <a:endParaRPr lang="en-US"/>
          </a:p>
        </p:txBody>
      </p:sp>
      <p:pic>
        <p:nvPicPr>
          <p:cNvPr id="5" name="Picture 2" descr="figure_11_3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79400"/>
            <a:ext cx="72707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892147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41</a:t>
            </a:fld>
            <a:endParaRPr lang="en-US"/>
          </a:p>
        </p:txBody>
      </p:sp>
      <p:pic>
        <p:nvPicPr>
          <p:cNvPr id="5" name="Picture 2" descr="figure_11_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225424"/>
            <a:ext cx="54356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9040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42</a:t>
            </a:fld>
            <a:endParaRPr lang="en-US"/>
          </a:p>
        </p:txBody>
      </p:sp>
      <p:pic>
        <p:nvPicPr>
          <p:cNvPr id="5" name="1254840s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0683" y="178944"/>
            <a:ext cx="10990634" cy="6177406"/>
          </a:xfrm>
          <a:prstGeom prst="rect">
            <a:avLst/>
          </a:prstGeom>
        </p:spPr>
      </p:pic>
    </p:spTree>
    <p:extLst>
      <p:ext uri="{BB962C8B-B14F-4D97-AF65-F5344CB8AC3E}">
        <p14:creationId xmlns:p14="http://schemas.microsoft.com/office/powerpoint/2010/main" val="4776269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43</a:t>
            </a:fld>
            <a:endParaRPr lang="en-US"/>
          </a:p>
        </p:txBody>
      </p:sp>
      <p:pic>
        <p:nvPicPr>
          <p:cNvPr id="5" name="Picture 2" descr="figure_11_3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79400"/>
            <a:ext cx="65087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570398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44</a:t>
            </a:fld>
            <a:endParaRPr lang="en-US"/>
          </a:p>
        </p:txBody>
      </p:sp>
      <p:pic>
        <p:nvPicPr>
          <p:cNvPr id="5" name="Picture 2" descr="figure_11_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734" y="407987"/>
            <a:ext cx="58864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53647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45</a:t>
            </a:fld>
            <a:endParaRPr lang="en-US"/>
          </a:p>
        </p:txBody>
      </p:sp>
      <p:pic>
        <p:nvPicPr>
          <p:cNvPr id="5" name="Picture 2" descr="figure_11_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06" y="704467"/>
            <a:ext cx="10380394" cy="487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51510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46</a:t>
            </a:fld>
            <a:endParaRPr lang="en-US"/>
          </a:p>
        </p:txBody>
      </p:sp>
      <p:pic>
        <p:nvPicPr>
          <p:cNvPr id="5" name="Picture 2" descr="figure_11_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20687"/>
            <a:ext cx="8531225"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90669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47</a:t>
            </a:fld>
            <a:endParaRPr lang="en-US"/>
          </a:p>
        </p:txBody>
      </p:sp>
      <p:pic>
        <p:nvPicPr>
          <p:cNvPr id="5" name="Picture 2" descr="figure_11_59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686" y="1504637"/>
            <a:ext cx="10200114" cy="4101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156524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48</a:t>
            </a:fld>
            <a:endParaRPr lang="en-US"/>
          </a:p>
        </p:txBody>
      </p:sp>
      <p:pic>
        <p:nvPicPr>
          <p:cNvPr id="5" name="Picture 2" descr="figure_11_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82" y="1060762"/>
            <a:ext cx="11326023" cy="4440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149603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49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61" y="214009"/>
            <a:ext cx="8505758" cy="5249648"/>
          </a:xfrm>
          <a:prstGeom prst="rect">
            <a:avLst/>
          </a:prstGeom>
        </p:spPr>
      </p:pic>
      <p:sp>
        <p:nvSpPr>
          <p:cNvPr id="6" name="TextBox 5"/>
          <p:cNvSpPr txBox="1"/>
          <p:nvPr/>
        </p:nvSpPr>
        <p:spPr>
          <a:xfrm>
            <a:off x="622570" y="5577101"/>
            <a:ext cx="2693814" cy="369332"/>
          </a:xfrm>
          <a:prstGeom prst="rect">
            <a:avLst/>
          </a:prstGeom>
          <a:noFill/>
        </p:spPr>
        <p:txBody>
          <a:bodyPr wrap="none" rtlCol="0">
            <a:spAutoFit/>
          </a:bodyPr>
          <a:lstStyle/>
          <a:p>
            <a:r>
              <a:rPr lang="en-US" dirty="0" smtClean="0"/>
              <a:t>Ahuja et. </a:t>
            </a:r>
            <a:r>
              <a:rPr lang="en-US" dirty="0"/>
              <a:t>a</a:t>
            </a:r>
            <a:r>
              <a:rPr lang="en-US" dirty="0" smtClean="0"/>
              <a:t>l., Science 2015 </a:t>
            </a:r>
            <a:endParaRPr lang="en-US" dirty="0"/>
          </a:p>
        </p:txBody>
      </p:sp>
    </p:spTree>
    <p:extLst>
      <p:ext uri="{BB962C8B-B14F-4D97-AF65-F5344CB8AC3E}">
        <p14:creationId xmlns:p14="http://schemas.microsoft.com/office/powerpoint/2010/main" val="2027699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a:t>
            </a:fld>
            <a:endParaRPr lang="en-US"/>
          </a:p>
        </p:txBody>
      </p:sp>
      <p:pic>
        <p:nvPicPr>
          <p:cNvPr id="5" name="Picture 2" descr="figure 1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700" y="1352282"/>
            <a:ext cx="7859500" cy="360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3417757" y="415594"/>
            <a:ext cx="4878067" cy="523220"/>
          </a:xfrm>
          <a:prstGeom prst="rect">
            <a:avLst/>
          </a:prstGeom>
          <a:noFill/>
        </p:spPr>
        <p:txBody>
          <a:bodyPr wrap="none" rtlCol="0">
            <a:spAutoFit/>
          </a:bodyPr>
          <a:lstStyle/>
          <a:p>
            <a:r>
              <a:rPr lang="en-US" sz="2800" dirty="0" smtClean="0"/>
              <a:t>The membrane resting potential</a:t>
            </a:r>
            <a:endParaRPr lang="en-US" sz="2800" dirty="0"/>
          </a:p>
        </p:txBody>
      </p:sp>
    </p:spTree>
    <p:extLst>
      <p:ext uri="{BB962C8B-B14F-4D97-AF65-F5344CB8AC3E}">
        <p14:creationId xmlns:p14="http://schemas.microsoft.com/office/powerpoint/2010/main" val="11339717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50</a:t>
            </a:fld>
            <a:endParaRPr lang="en-US"/>
          </a:p>
        </p:txBody>
      </p:sp>
      <p:grpSp>
        <p:nvGrpSpPr>
          <p:cNvPr id="77" name="Group 76"/>
          <p:cNvGrpSpPr/>
          <p:nvPr/>
        </p:nvGrpSpPr>
        <p:grpSpPr>
          <a:xfrm>
            <a:off x="1436914" y="575283"/>
            <a:ext cx="9597242" cy="5384158"/>
            <a:chOff x="1295400" y="682237"/>
            <a:chExt cx="6781800" cy="3804664"/>
          </a:xfrm>
        </p:grpSpPr>
        <p:pic>
          <p:nvPicPr>
            <p:cNvPr id="7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501" t="1587" r="6498" b="-506"/>
            <a:stretch/>
          </p:blipFill>
          <p:spPr bwMode="auto">
            <a:xfrm>
              <a:off x="3646305" y="2993236"/>
              <a:ext cx="1901686" cy="144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Rectangle 78"/>
            <p:cNvSpPr/>
            <p:nvPr/>
          </p:nvSpPr>
          <p:spPr>
            <a:xfrm>
              <a:off x="1295400" y="1541291"/>
              <a:ext cx="6781800" cy="838200"/>
            </a:xfrm>
            <a:prstGeom prst="rect">
              <a:avLst/>
            </a:prstGeom>
            <a:solidFill>
              <a:srgbClr val="99FF6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nvGrpSpPr>
            <p:cNvPr id="80" name="Group 79"/>
            <p:cNvGrpSpPr/>
            <p:nvPr/>
          </p:nvGrpSpPr>
          <p:grpSpPr>
            <a:xfrm>
              <a:off x="3273552" y="682237"/>
              <a:ext cx="1121660" cy="2296608"/>
              <a:chOff x="1537553" y="732593"/>
              <a:chExt cx="1121660" cy="2296608"/>
            </a:xfrm>
          </p:grpSpPr>
          <p:sp>
            <p:nvSpPr>
              <p:cNvPr id="136" name="Oval 135"/>
              <p:cNvSpPr>
                <a:spLocks noChangeAspect="1"/>
              </p:cNvSpPr>
              <p:nvPr/>
            </p:nvSpPr>
            <p:spPr>
              <a:xfrm>
                <a:off x="1634391" y="732593"/>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7" name="Oval 136"/>
              <p:cNvSpPr>
                <a:spLocks noChangeAspect="1"/>
              </p:cNvSpPr>
              <p:nvPr/>
            </p:nvSpPr>
            <p:spPr>
              <a:xfrm>
                <a:off x="1850953" y="76444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8" name="Oval 137"/>
              <p:cNvSpPr>
                <a:spLocks noChangeAspect="1"/>
              </p:cNvSpPr>
              <p:nvPr/>
            </p:nvSpPr>
            <p:spPr>
              <a:xfrm>
                <a:off x="2520320" y="116277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9" name="Oval 138"/>
              <p:cNvSpPr>
                <a:spLocks noChangeAspect="1"/>
              </p:cNvSpPr>
              <p:nvPr/>
            </p:nvSpPr>
            <p:spPr>
              <a:xfrm>
                <a:off x="2198917" y="1103493"/>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40" name="Oval 139"/>
              <p:cNvSpPr>
                <a:spLocks noChangeAspect="1"/>
              </p:cNvSpPr>
              <p:nvPr/>
            </p:nvSpPr>
            <p:spPr>
              <a:xfrm>
                <a:off x="2003353" y="91684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41" name="Oval 140"/>
              <p:cNvSpPr>
                <a:spLocks noChangeAspect="1"/>
              </p:cNvSpPr>
              <p:nvPr/>
            </p:nvSpPr>
            <p:spPr>
              <a:xfrm>
                <a:off x="2420558" y="79628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nvGrpSpPr>
              <p:cNvPr id="142" name="Group 141"/>
              <p:cNvGrpSpPr/>
              <p:nvPr/>
            </p:nvGrpSpPr>
            <p:grpSpPr>
              <a:xfrm>
                <a:off x="1559086" y="1317248"/>
                <a:ext cx="1046997" cy="1707175"/>
                <a:chOff x="744210" y="1404514"/>
                <a:chExt cx="1046997" cy="1707175"/>
              </a:xfrm>
            </p:grpSpPr>
            <p:sp>
              <p:nvSpPr>
                <p:cNvPr id="146" name="Can 145"/>
                <p:cNvSpPr/>
                <p:nvPr/>
              </p:nvSpPr>
              <p:spPr>
                <a:xfrm>
                  <a:off x="744210" y="1414872"/>
                  <a:ext cx="722338" cy="1225954"/>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47" name="Can 146"/>
                <p:cNvSpPr/>
                <p:nvPr/>
              </p:nvSpPr>
              <p:spPr>
                <a:xfrm>
                  <a:off x="1028987" y="1404514"/>
                  <a:ext cx="762220" cy="1225954"/>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48" name="Moon 147"/>
                <p:cNvSpPr/>
                <p:nvPr/>
              </p:nvSpPr>
              <p:spPr>
                <a:xfrm flipH="1">
                  <a:off x="1453488" y="2564222"/>
                  <a:ext cx="321403" cy="547467"/>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143" name="Oval 142"/>
              <p:cNvSpPr>
                <a:spLocks noChangeAspect="1"/>
              </p:cNvSpPr>
              <p:nvPr/>
            </p:nvSpPr>
            <p:spPr>
              <a:xfrm>
                <a:off x="1636311" y="1127377"/>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44" name="TextBox 143"/>
              <p:cNvSpPr txBox="1"/>
              <p:nvPr/>
            </p:nvSpPr>
            <p:spPr>
              <a:xfrm>
                <a:off x="1870631" y="2721424"/>
                <a:ext cx="39305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(b)	</a:t>
                </a:r>
              </a:p>
            </p:txBody>
          </p:sp>
          <p:sp>
            <p:nvSpPr>
              <p:cNvPr id="145" name="Cloud 144"/>
              <p:cNvSpPr/>
              <p:nvPr/>
            </p:nvSpPr>
            <p:spPr>
              <a:xfrm>
                <a:off x="1537553" y="1472431"/>
                <a:ext cx="452293" cy="329689"/>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grpSp>
          <p:nvGrpSpPr>
            <p:cNvPr id="81" name="Group 80"/>
            <p:cNvGrpSpPr/>
            <p:nvPr/>
          </p:nvGrpSpPr>
          <p:grpSpPr>
            <a:xfrm>
              <a:off x="4747776" y="682237"/>
              <a:ext cx="1319430" cy="2313313"/>
              <a:chOff x="4269939" y="871486"/>
              <a:chExt cx="1319430" cy="2313313"/>
            </a:xfrm>
          </p:grpSpPr>
          <p:grpSp>
            <p:nvGrpSpPr>
              <p:cNvPr id="124" name="Group 123"/>
              <p:cNvGrpSpPr/>
              <p:nvPr/>
            </p:nvGrpSpPr>
            <p:grpSpPr>
              <a:xfrm>
                <a:off x="4269939" y="1317248"/>
                <a:ext cx="1292661" cy="1485914"/>
                <a:chOff x="5298744" y="1404514"/>
                <a:chExt cx="1292661" cy="1485914"/>
              </a:xfrm>
            </p:grpSpPr>
            <p:sp>
              <p:nvSpPr>
                <p:cNvPr id="133" name="Can 132"/>
                <p:cNvSpPr/>
                <p:nvPr/>
              </p:nvSpPr>
              <p:spPr>
                <a:xfrm>
                  <a:off x="5298744" y="1414872"/>
                  <a:ext cx="722338" cy="1225954"/>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4" name="Can 133"/>
                <p:cNvSpPr/>
                <p:nvPr/>
              </p:nvSpPr>
              <p:spPr>
                <a:xfrm>
                  <a:off x="5829185" y="1404514"/>
                  <a:ext cx="762220" cy="1225954"/>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5" name="Moon 134"/>
                <p:cNvSpPr/>
                <p:nvPr/>
              </p:nvSpPr>
              <p:spPr>
                <a:xfrm rot="5400000" flipH="1">
                  <a:off x="5802836" y="2318089"/>
                  <a:ext cx="321403" cy="82327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125" name="Oval 124"/>
              <p:cNvSpPr>
                <a:spLocks noChangeAspect="1"/>
              </p:cNvSpPr>
              <p:nvPr/>
            </p:nvSpPr>
            <p:spPr>
              <a:xfrm>
                <a:off x="4453648" y="90553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6" name="Oval 125"/>
              <p:cNvSpPr>
                <a:spLocks noChangeAspect="1"/>
              </p:cNvSpPr>
              <p:nvPr/>
            </p:nvSpPr>
            <p:spPr>
              <a:xfrm>
                <a:off x="4698826" y="8714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7" name="Oval 126"/>
              <p:cNvSpPr>
                <a:spLocks noChangeAspect="1"/>
              </p:cNvSpPr>
              <p:nvPr/>
            </p:nvSpPr>
            <p:spPr>
              <a:xfrm>
                <a:off x="5085184" y="96921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8" name="Oval 127"/>
              <p:cNvSpPr>
                <a:spLocks noChangeAspect="1"/>
              </p:cNvSpPr>
              <p:nvPr/>
            </p:nvSpPr>
            <p:spPr>
              <a:xfrm>
                <a:off x="4459596" y="112737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9" name="Oval 128"/>
              <p:cNvSpPr>
                <a:spLocks noChangeAspect="1"/>
              </p:cNvSpPr>
              <p:nvPr/>
            </p:nvSpPr>
            <p:spPr>
              <a:xfrm>
                <a:off x="4851226" y="10238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0" name="Oval 129"/>
              <p:cNvSpPr>
                <a:spLocks noChangeAspect="1"/>
              </p:cNvSpPr>
              <p:nvPr/>
            </p:nvSpPr>
            <p:spPr>
              <a:xfrm>
                <a:off x="5268431" y="903334"/>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31" name="TextBox 130"/>
              <p:cNvSpPr txBox="1"/>
              <p:nvPr/>
            </p:nvSpPr>
            <p:spPr>
              <a:xfrm>
                <a:off x="4686716" y="2877022"/>
                <a:ext cx="38343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(c)</a:t>
                </a:r>
              </a:p>
            </p:txBody>
          </p:sp>
          <p:sp>
            <p:nvSpPr>
              <p:cNvPr id="132" name="Cloud 131"/>
              <p:cNvSpPr/>
              <p:nvPr/>
            </p:nvSpPr>
            <p:spPr>
              <a:xfrm>
                <a:off x="5137076" y="1600536"/>
                <a:ext cx="452293" cy="329689"/>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grpSp>
          <p:nvGrpSpPr>
            <p:cNvPr id="82" name="Group 81"/>
            <p:cNvGrpSpPr/>
            <p:nvPr/>
          </p:nvGrpSpPr>
          <p:grpSpPr>
            <a:xfrm>
              <a:off x="6419771" y="682237"/>
              <a:ext cx="1352629" cy="2320422"/>
              <a:chOff x="5696969" y="708779"/>
              <a:chExt cx="1352629" cy="2320422"/>
            </a:xfrm>
          </p:grpSpPr>
          <p:sp>
            <p:nvSpPr>
              <p:cNvPr id="106" name="Oval 105"/>
              <p:cNvSpPr>
                <a:spLocks noChangeAspect="1"/>
              </p:cNvSpPr>
              <p:nvPr/>
            </p:nvSpPr>
            <p:spPr>
              <a:xfrm>
                <a:off x="6258526" y="1432872"/>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7" name="Oval 106"/>
              <p:cNvSpPr>
                <a:spLocks noChangeAspect="1"/>
              </p:cNvSpPr>
              <p:nvPr/>
            </p:nvSpPr>
            <p:spPr>
              <a:xfrm>
                <a:off x="6258526" y="18652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8" name="Oval 107"/>
              <p:cNvSpPr>
                <a:spLocks noChangeAspect="1"/>
              </p:cNvSpPr>
              <p:nvPr/>
            </p:nvSpPr>
            <p:spPr>
              <a:xfrm>
                <a:off x="6259551" y="23224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9" name="Oval 108"/>
              <p:cNvSpPr>
                <a:spLocks noChangeAspect="1"/>
              </p:cNvSpPr>
              <p:nvPr/>
            </p:nvSpPr>
            <p:spPr>
              <a:xfrm>
                <a:off x="5925568" y="8714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0" name="Oval 109"/>
              <p:cNvSpPr>
                <a:spLocks noChangeAspect="1"/>
              </p:cNvSpPr>
              <p:nvPr/>
            </p:nvSpPr>
            <p:spPr>
              <a:xfrm>
                <a:off x="6196050" y="90553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1" name="Oval 110"/>
              <p:cNvSpPr>
                <a:spLocks noChangeAspect="1"/>
              </p:cNvSpPr>
              <p:nvPr/>
            </p:nvSpPr>
            <p:spPr>
              <a:xfrm>
                <a:off x="6579137" y="880518"/>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2" name="Oval 111"/>
              <p:cNvSpPr>
                <a:spLocks noChangeAspect="1"/>
              </p:cNvSpPr>
              <p:nvPr/>
            </p:nvSpPr>
            <p:spPr>
              <a:xfrm>
                <a:off x="6398162" y="70877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3" name="Oval 112"/>
              <p:cNvSpPr>
                <a:spLocks noChangeAspect="1"/>
              </p:cNvSpPr>
              <p:nvPr/>
            </p:nvSpPr>
            <p:spPr>
              <a:xfrm>
                <a:off x="6348450" y="105793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4" name="Oval 113"/>
              <p:cNvSpPr>
                <a:spLocks noChangeAspect="1"/>
              </p:cNvSpPr>
              <p:nvPr/>
            </p:nvSpPr>
            <p:spPr>
              <a:xfrm>
                <a:off x="6765655" y="93737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5" name="Oval 114"/>
              <p:cNvSpPr>
                <a:spLocks noChangeAspect="1"/>
              </p:cNvSpPr>
              <p:nvPr/>
            </p:nvSpPr>
            <p:spPr>
              <a:xfrm>
                <a:off x="5927455" y="2634605"/>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6" name="Oval 115"/>
              <p:cNvSpPr>
                <a:spLocks noChangeAspect="1"/>
              </p:cNvSpPr>
              <p:nvPr/>
            </p:nvSpPr>
            <p:spPr>
              <a:xfrm>
                <a:off x="5696969" y="2884534"/>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17" name="Oval 116"/>
              <p:cNvSpPr>
                <a:spLocks noChangeAspect="1"/>
              </p:cNvSpPr>
              <p:nvPr/>
            </p:nvSpPr>
            <p:spPr>
              <a:xfrm>
                <a:off x="6509691" y="2627286"/>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nvGrpSpPr>
              <p:cNvPr id="118" name="Group 117"/>
              <p:cNvGrpSpPr/>
              <p:nvPr/>
            </p:nvGrpSpPr>
            <p:grpSpPr>
              <a:xfrm>
                <a:off x="5707809" y="1317248"/>
                <a:ext cx="1292661" cy="1707175"/>
                <a:chOff x="3148547" y="1404514"/>
                <a:chExt cx="1292661" cy="1707175"/>
              </a:xfrm>
            </p:grpSpPr>
            <p:sp>
              <p:nvSpPr>
                <p:cNvPr id="121" name="Can 120"/>
                <p:cNvSpPr/>
                <p:nvPr/>
              </p:nvSpPr>
              <p:spPr>
                <a:xfrm>
                  <a:off x="3148547" y="1414872"/>
                  <a:ext cx="722338" cy="1225954"/>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2" name="Can 121"/>
                <p:cNvSpPr/>
                <p:nvPr/>
              </p:nvSpPr>
              <p:spPr>
                <a:xfrm>
                  <a:off x="3678988" y="1404514"/>
                  <a:ext cx="762220" cy="1225954"/>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23" name="Moon 122"/>
                <p:cNvSpPr/>
                <p:nvPr/>
              </p:nvSpPr>
              <p:spPr>
                <a:xfrm flipH="1">
                  <a:off x="4103489" y="2564222"/>
                  <a:ext cx="321403" cy="547467"/>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119" name="TextBox 118"/>
              <p:cNvSpPr txBox="1"/>
              <p:nvPr/>
            </p:nvSpPr>
            <p:spPr>
              <a:xfrm>
                <a:off x="6135198" y="2721424"/>
                <a:ext cx="39305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(d)</a:t>
                </a:r>
              </a:p>
            </p:txBody>
          </p:sp>
          <p:sp>
            <p:nvSpPr>
              <p:cNvPr id="120" name="Cloud 119"/>
              <p:cNvSpPr/>
              <p:nvPr/>
            </p:nvSpPr>
            <p:spPr>
              <a:xfrm>
                <a:off x="6597305" y="1667384"/>
                <a:ext cx="452293" cy="329689"/>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grpSp>
          <p:nvGrpSpPr>
            <p:cNvPr id="83" name="Group 82"/>
            <p:cNvGrpSpPr/>
            <p:nvPr/>
          </p:nvGrpSpPr>
          <p:grpSpPr>
            <a:xfrm>
              <a:off x="1577408" y="682237"/>
              <a:ext cx="1343580" cy="2359488"/>
              <a:chOff x="2727518" y="669713"/>
              <a:chExt cx="1343580" cy="2359488"/>
            </a:xfrm>
          </p:grpSpPr>
          <p:grpSp>
            <p:nvGrpSpPr>
              <p:cNvPr id="91" name="Group 90"/>
              <p:cNvGrpSpPr/>
              <p:nvPr/>
            </p:nvGrpSpPr>
            <p:grpSpPr>
              <a:xfrm>
                <a:off x="2778437" y="1317248"/>
                <a:ext cx="1292661" cy="1707175"/>
                <a:chOff x="3148547" y="1404514"/>
                <a:chExt cx="1292661" cy="1707175"/>
              </a:xfrm>
            </p:grpSpPr>
            <p:sp>
              <p:nvSpPr>
                <p:cNvPr id="103" name="Can 102"/>
                <p:cNvSpPr/>
                <p:nvPr/>
              </p:nvSpPr>
              <p:spPr>
                <a:xfrm>
                  <a:off x="3148547" y="1414872"/>
                  <a:ext cx="722338" cy="1225954"/>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4" name="Can 103"/>
                <p:cNvSpPr/>
                <p:nvPr/>
              </p:nvSpPr>
              <p:spPr>
                <a:xfrm>
                  <a:off x="3678988" y="1404514"/>
                  <a:ext cx="762220" cy="1225954"/>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5" name="Moon 104"/>
                <p:cNvSpPr/>
                <p:nvPr/>
              </p:nvSpPr>
              <p:spPr>
                <a:xfrm flipH="1">
                  <a:off x="4103489" y="2564222"/>
                  <a:ext cx="321403" cy="547467"/>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92" name="Cloud 91"/>
              <p:cNvSpPr/>
              <p:nvPr/>
            </p:nvSpPr>
            <p:spPr>
              <a:xfrm>
                <a:off x="3153041" y="1219984"/>
                <a:ext cx="452293" cy="329689"/>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sp>
            <p:nvSpPr>
              <p:cNvPr id="93" name="Oval 92"/>
              <p:cNvSpPr>
                <a:spLocks noChangeAspect="1"/>
              </p:cNvSpPr>
              <p:nvPr/>
            </p:nvSpPr>
            <p:spPr>
              <a:xfrm>
                <a:off x="3008151" y="669713"/>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4" name="Oval 93"/>
              <p:cNvSpPr>
                <a:spLocks noChangeAspect="1"/>
              </p:cNvSpPr>
              <p:nvPr/>
            </p:nvSpPr>
            <p:spPr>
              <a:xfrm>
                <a:off x="3224713" y="70156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5" name="Oval 94"/>
              <p:cNvSpPr>
                <a:spLocks noChangeAspect="1"/>
              </p:cNvSpPr>
              <p:nvPr/>
            </p:nvSpPr>
            <p:spPr>
              <a:xfrm>
                <a:off x="3894080" y="109989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6" name="Oval 95"/>
              <p:cNvSpPr>
                <a:spLocks noChangeAspect="1"/>
              </p:cNvSpPr>
              <p:nvPr/>
            </p:nvSpPr>
            <p:spPr>
              <a:xfrm>
                <a:off x="3572677" y="1040613"/>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7" name="Oval 96"/>
              <p:cNvSpPr>
                <a:spLocks noChangeAspect="1"/>
              </p:cNvSpPr>
              <p:nvPr/>
            </p:nvSpPr>
            <p:spPr>
              <a:xfrm>
                <a:off x="3377113" y="853961"/>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8" name="Oval 97"/>
              <p:cNvSpPr>
                <a:spLocks noChangeAspect="1"/>
              </p:cNvSpPr>
              <p:nvPr/>
            </p:nvSpPr>
            <p:spPr>
              <a:xfrm>
                <a:off x="3794318" y="733409"/>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9" name="Oval 98"/>
              <p:cNvSpPr>
                <a:spLocks noChangeAspect="1"/>
              </p:cNvSpPr>
              <p:nvPr/>
            </p:nvSpPr>
            <p:spPr>
              <a:xfrm>
                <a:off x="2728515" y="699282"/>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0" name="Oval 99"/>
              <p:cNvSpPr>
                <a:spLocks noChangeAspect="1"/>
              </p:cNvSpPr>
              <p:nvPr/>
            </p:nvSpPr>
            <p:spPr>
              <a:xfrm>
                <a:off x="3010071" y="1064497"/>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1" name="Oval 100"/>
              <p:cNvSpPr>
                <a:spLocks noChangeAspect="1"/>
              </p:cNvSpPr>
              <p:nvPr/>
            </p:nvSpPr>
            <p:spPr>
              <a:xfrm>
                <a:off x="2727518" y="916654"/>
                <a:ext cx="138893" cy="138893"/>
              </a:xfrm>
              <a:prstGeom prst="ellipse">
                <a:avLst/>
              </a:prstGeom>
              <a:solidFill>
                <a:srgbClr val="FFC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2" name="TextBox 101"/>
              <p:cNvSpPr txBox="1"/>
              <p:nvPr/>
            </p:nvSpPr>
            <p:spPr>
              <a:xfrm>
                <a:off x="3212094" y="2721424"/>
                <a:ext cx="39305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(a)</a:t>
                </a:r>
              </a:p>
            </p:txBody>
          </p:sp>
        </p:grpSp>
        <p:sp>
          <p:nvSpPr>
            <p:cNvPr id="84" name="TextBox 83"/>
            <p:cNvSpPr txBox="1"/>
            <p:nvPr/>
          </p:nvSpPr>
          <p:spPr>
            <a:xfrm>
              <a:off x="4396609" y="4179124"/>
              <a:ext cx="36260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(f)</a:t>
              </a:r>
            </a:p>
          </p:txBody>
        </p:sp>
        <p:grpSp>
          <p:nvGrpSpPr>
            <p:cNvPr id="85" name="Group 84"/>
            <p:cNvGrpSpPr/>
            <p:nvPr/>
          </p:nvGrpSpPr>
          <p:grpSpPr>
            <a:xfrm>
              <a:off x="1412175" y="3108262"/>
              <a:ext cx="1631950" cy="1354889"/>
              <a:chOff x="1447800" y="3108262"/>
              <a:chExt cx="1631950" cy="1354889"/>
            </a:xfrm>
          </p:grpSpPr>
          <p:sp>
            <p:nvSpPr>
              <p:cNvPr id="89" name="TextBox 88"/>
              <p:cNvSpPr txBox="1"/>
              <p:nvPr/>
            </p:nvSpPr>
            <p:spPr>
              <a:xfrm>
                <a:off x="2093104" y="4155374"/>
                <a:ext cx="38343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(e)	</a:t>
                </a:r>
              </a:p>
            </p:txBody>
          </p:sp>
          <p:graphicFrame>
            <p:nvGraphicFramePr>
              <p:cNvPr id="90" name="Object 89"/>
              <p:cNvGraphicFramePr>
                <a:graphicFrameLocks noChangeAspect="1"/>
              </p:cNvGraphicFramePr>
              <p:nvPr>
                <p:extLst>
                  <p:ext uri="{D42A27DB-BD31-4B8C-83A1-F6EECF244321}">
                    <p14:modId xmlns:p14="http://schemas.microsoft.com/office/powerpoint/2010/main" val="240869134"/>
                  </p:ext>
                </p:extLst>
              </p:nvPr>
            </p:nvGraphicFramePr>
            <p:xfrm>
              <a:off x="1447800" y="3108262"/>
              <a:ext cx="1631950" cy="1146175"/>
            </p:xfrm>
            <a:graphic>
              <a:graphicData uri="http://schemas.openxmlformats.org/presentationml/2006/ole">
                <mc:AlternateContent xmlns:mc="http://schemas.openxmlformats.org/markup-compatibility/2006">
                  <mc:Choice xmlns:v="urn:schemas-microsoft-com:vml" Requires="v">
                    <p:oleObj spid="_x0000_s18801" r:id="rId4" imgW="1632600" imgH="1146960" progId="">
                      <p:embed/>
                    </p:oleObj>
                  </mc:Choice>
                  <mc:Fallback>
                    <p:oleObj r:id="rId4" imgW="1632600" imgH="1146960" progId="">
                      <p:embed/>
                      <p:pic>
                        <p:nvPicPr>
                          <p:cNvPr id="0" name=""/>
                          <p:cNvPicPr/>
                          <p:nvPr/>
                        </p:nvPicPr>
                        <p:blipFill>
                          <a:blip r:embed="rId5"/>
                          <a:stretch>
                            <a:fillRect/>
                          </a:stretch>
                        </p:blipFill>
                        <p:spPr>
                          <a:xfrm>
                            <a:off x="1447800" y="3108262"/>
                            <a:ext cx="1631950" cy="1146175"/>
                          </a:xfrm>
                          <a:prstGeom prst="rect">
                            <a:avLst/>
                          </a:prstGeom>
                        </p:spPr>
                      </p:pic>
                    </p:oleObj>
                  </mc:Fallback>
                </mc:AlternateContent>
              </a:graphicData>
            </a:graphic>
          </p:graphicFrame>
        </p:grpSp>
        <p:grpSp>
          <p:nvGrpSpPr>
            <p:cNvPr id="86" name="Group 85"/>
            <p:cNvGrpSpPr/>
            <p:nvPr/>
          </p:nvGrpSpPr>
          <p:grpSpPr>
            <a:xfrm>
              <a:off x="5892800" y="3255963"/>
              <a:ext cx="2108200" cy="1207188"/>
              <a:chOff x="5816600" y="3255963"/>
              <a:chExt cx="2108200" cy="1207188"/>
            </a:xfrm>
          </p:grpSpPr>
          <p:sp>
            <p:nvSpPr>
              <p:cNvPr id="87" name="TextBox 86"/>
              <p:cNvSpPr txBox="1"/>
              <p:nvPr/>
            </p:nvSpPr>
            <p:spPr>
              <a:xfrm>
                <a:off x="6412185" y="4155374"/>
                <a:ext cx="39305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imes New Roman" pitchFamily="18" charset="0"/>
                    <a:cs typeface="Times New Roman" pitchFamily="18" charset="0"/>
                  </a:rPr>
                  <a:t>(g)</a:t>
                </a:r>
              </a:p>
            </p:txBody>
          </p:sp>
          <p:graphicFrame>
            <p:nvGraphicFramePr>
              <p:cNvPr id="88" name="Object 87"/>
              <p:cNvGraphicFramePr>
                <a:graphicFrameLocks noChangeAspect="1"/>
              </p:cNvGraphicFramePr>
              <p:nvPr>
                <p:extLst>
                  <p:ext uri="{D42A27DB-BD31-4B8C-83A1-F6EECF244321}">
                    <p14:modId xmlns:p14="http://schemas.microsoft.com/office/powerpoint/2010/main" val="280860543"/>
                  </p:ext>
                </p:extLst>
              </p:nvPr>
            </p:nvGraphicFramePr>
            <p:xfrm>
              <a:off x="5816600" y="3255963"/>
              <a:ext cx="2108200" cy="849312"/>
            </p:xfrm>
            <a:graphic>
              <a:graphicData uri="http://schemas.openxmlformats.org/presentationml/2006/ole">
                <mc:AlternateContent xmlns:mc="http://schemas.openxmlformats.org/markup-compatibility/2006">
                  <mc:Choice xmlns:v="urn:schemas-microsoft-com:vml" Requires="v">
                    <p:oleObj spid="_x0000_s18802" r:id="rId6" imgW="2108160" imgH="848520" progId="">
                      <p:embed/>
                    </p:oleObj>
                  </mc:Choice>
                  <mc:Fallback>
                    <p:oleObj r:id="rId6" imgW="2108160" imgH="848520" progId="">
                      <p:embed/>
                      <p:pic>
                        <p:nvPicPr>
                          <p:cNvPr id="0" name=""/>
                          <p:cNvPicPr/>
                          <p:nvPr/>
                        </p:nvPicPr>
                        <p:blipFill>
                          <a:blip r:embed="rId7"/>
                          <a:stretch>
                            <a:fillRect/>
                          </a:stretch>
                        </p:blipFill>
                        <p:spPr>
                          <a:xfrm>
                            <a:off x="5816600" y="3255963"/>
                            <a:ext cx="2108200" cy="849312"/>
                          </a:xfrm>
                          <a:prstGeom prst="rect">
                            <a:avLst/>
                          </a:prstGeom>
                        </p:spPr>
                      </p:pic>
                    </p:oleObj>
                  </mc:Fallback>
                </mc:AlternateContent>
              </a:graphicData>
            </a:graphic>
          </p:graphicFrame>
        </p:grpSp>
      </p:grpSp>
      <p:sp>
        <p:nvSpPr>
          <p:cNvPr id="6" name="TextBox 5"/>
          <p:cNvSpPr txBox="1"/>
          <p:nvPr/>
        </p:nvSpPr>
        <p:spPr>
          <a:xfrm>
            <a:off x="4677698" y="5711972"/>
            <a:ext cx="2995080" cy="646331"/>
          </a:xfrm>
          <a:prstGeom prst="rect">
            <a:avLst/>
          </a:prstGeom>
          <a:noFill/>
        </p:spPr>
        <p:txBody>
          <a:bodyPr wrap="square" rtlCol="0">
            <a:spAutoFit/>
          </a:bodyPr>
          <a:lstStyle/>
          <a:p>
            <a:r>
              <a:rPr lang="en-US" dirty="0" err="1" smtClean="0"/>
              <a:t>Margatoxin</a:t>
            </a:r>
            <a:r>
              <a:rPr lang="en-US" dirty="0" smtClean="0"/>
              <a:t>, Kv1.3 blocker</a:t>
            </a:r>
          </a:p>
          <a:p>
            <a:r>
              <a:rPr lang="en-US" dirty="0" smtClean="0"/>
              <a:t>Scorpion venom</a:t>
            </a:r>
            <a:endParaRPr lang="en-US" dirty="0"/>
          </a:p>
        </p:txBody>
      </p:sp>
      <p:sp>
        <p:nvSpPr>
          <p:cNvPr id="149" name="TextBox 148"/>
          <p:cNvSpPr txBox="1"/>
          <p:nvPr/>
        </p:nvSpPr>
        <p:spPr>
          <a:xfrm>
            <a:off x="990600" y="5422126"/>
            <a:ext cx="1645259" cy="923330"/>
          </a:xfrm>
          <a:prstGeom prst="rect">
            <a:avLst/>
          </a:prstGeom>
          <a:noFill/>
        </p:spPr>
        <p:txBody>
          <a:bodyPr wrap="none" rtlCol="0">
            <a:spAutoFit/>
          </a:bodyPr>
          <a:lstStyle/>
          <a:p>
            <a:r>
              <a:rPr lang="en-US" dirty="0" smtClean="0"/>
              <a:t>Flecainide,</a:t>
            </a:r>
          </a:p>
          <a:p>
            <a:r>
              <a:rPr lang="en-US" dirty="0" smtClean="0"/>
              <a:t>NaV1.5 blocker,</a:t>
            </a:r>
          </a:p>
          <a:p>
            <a:r>
              <a:rPr lang="en-US" dirty="0" smtClean="0"/>
              <a:t>Antiarrhythmic</a:t>
            </a:r>
            <a:endParaRPr lang="en-US" dirty="0"/>
          </a:p>
        </p:txBody>
      </p:sp>
      <p:sp>
        <p:nvSpPr>
          <p:cNvPr id="150" name="TextBox 149"/>
          <p:cNvSpPr txBox="1"/>
          <p:nvPr/>
        </p:nvSpPr>
        <p:spPr>
          <a:xfrm>
            <a:off x="9921419" y="5432401"/>
            <a:ext cx="2170432" cy="1200329"/>
          </a:xfrm>
          <a:prstGeom prst="rect">
            <a:avLst/>
          </a:prstGeom>
          <a:noFill/>
        </p:spPr>
        <p:txBody>
          <a:bodyPr wrap="square" rtlCol="0">
            <a:spAutoFit/>
          </a:bodyPr>
          <a:lstStyle/>
          <a:p>
            <a:r>
              <a:rPr lang="en-US" dirty="0" err="1" smtClean="0"/>
              <a:t>Retigabine</a:t>
            </a:r>
            <a:r>
              <a:rPr lang="en-US" dirty="0" smtClean="0"/>
              <a:t>,</a:t>
            </a:r>
          </a:p>
          <a:p>
            <a:r>
              <a:rPr lang="en-US" smtClean="0"/>
              <a:t>Kv7.2,Kv7.3 channel opener, anti seizure agent</a:t>
            </a:r>
            <a:endParaRPr lang="en-US" dirty="0"/>
          </a:p>
        </p:txBody>
      </p:sp>
    </p:spTree>
    <p:extLst>
      <p:ext uri="{BB962C8B-B14F-4D97-AF65-F5344CB8AC3E}">
        <p14:creationId xmlns:p14="http://schemas.microsoft.com/office/powerpoint/2010/main" val="2540900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51</a:t>
            </a:fld>
            <a:endParaRPr lang="en-US"/>
          </a:p>
        </p:txBody>
      </p:sp>
      <p:pic>
        <p:nvPicPr>
          <p:cNvPr id="5" name="Picture 4"/>
          <p:cNvPicPr>
            <a:picLocks noChangeAspect="1"/>
          </p:cNvPicPr>
          <p:nvPr/>
        </p:nvPicPr>
        <p:blipFill>
          <a:blip r:embed="rId2"/>
          <a:stretch>
            <a:fillRect/>
          </a:stretch>
        </p:blipFill>
        <p:spPr>
          <a:xfrm>
            <a:off x="764673" y="474212"/>
            <a:ext cx="2816727" cy="1633658"/>
          </a:xfrm>
          <a:prstGeom prst="rect">
            <a:avLst/>
          </a:prstGeom>
        </p:spPr>
      </p:pic>
      <p:pic>
        <p:nvPicPr>
          <p:cNvPr id="6" name="Picture 5"/>
          <p:cNvPicPr>
            <a:picLocks noChangeAspect="1"/>
          </p:cNvPicPr>
          <p:nvPr/>
        </p:nvPicPr>
        <p:blipFill>
          <a:blip r:embed="rId3"/>
          <a:stretch>
            <a:fillRect/>
          </a:stretch>
        </p:blipFill>
        <p:spPr>
          <a:xfrm>
            <a:off x="7899386" y="142502"/>
            <a:ext cx="2935849" cy="1633658"/>
          </a:xfrm>
          <a:prstGeom prst="rect">
            <a:avLst/>
          </a:prstGeom>
        </p:spPr>
      </p:pic>
      <p:pic>
        <p:nvPicPr>
          <p:cNvPr id="7" name="Picture 6"/>
          <p:cNvPicPr>
            <a:picLocks noChangeAspect="1"/>
          </p:cNvPicPr>
          <p:nvPr/>
        </p:nvPicPr>
        <p:blipFill>
          <a:blip r:embed="rId4"/>
          <a:stretch>
            <a:fillRect/>
          </a:stretch>
        </p:blipFill>
        <p:spPr>
          <a:xfrm>
            <a:off x="396538" y="4204024"/>
            <a:ext cx="1963252" cy="1140856"/>
          </a:xfrm>
          <a:prstGeom prst="rect">
            <a:avLst/>
          </a:prstGeom>
        </p:spPr>
      </p:pic>
      <p:sp>
        <p:nvSpPr>
          <p:cNvPr id="8" name="TextBox 7"/>
          <p:cNvSpPr txBox="1"/>
          <p:nvPr/>
        </p:nvSpPr>
        <p:spPr>
          <a:xfrm>
            <a:off x="218771" y="2189645"/>
            <a:ext cx="3712619" cy="646331"/>
          </a:xfrm>
          <a:prstGeom prst="rect">
            <a:avLst/>
          </a:prstGeom>
          <a:noFill/>
        </p:spPr>
        <p:txBody>
          <a:bodyPr wrap="none" rtlCol="0">
            <a:spAutoFit/>
          </a:bodyPr>
          <a:lstStyle/>
          <a:p>
            <a:r>
              <a:rPr lang="en-US" dirty="0" err="1" smtClean="0"/>
              <a:t>Batrachotoxin</a:t>
            </a:r>
            <a:r>
              <a:rPr lang="en-US" dirty="0" smtClean="0"/>
              <a:t> </a:t>
            </a:r>
          </a:p>
          <a:p>
            <a:r>
              <a:rPr lang="en-US" dirty="0" smtClean="0"/>
              <a:t>Irreversible opening of Na</a:t>
            </a:r>
            <a:r>
              <a:rPr lang="en-US" baseline="30000" dirty="0" smtClean="0"/>
              <a:t>+</a:t>
            </a:r>
            <a:r>
              <a:rPr lang="en-US" dirty="0" smtClean="0"/>
              <a:t>-Channels </a:t>
            </a:r>
            <a:endParaRPr lang="en-US" dirty="0"/>
          </a:p>
        </p:txBody>
      </p:sp>
      <p:pic>
        <p:nvPicPr>
          <p:cNvPr id="9" name="Picture 8"/>
          <p:cNvPicPr>
            <a:picLocks noChangeAspect="1"/>
          </p:cNvPicPr>
          <p:nvPr/>
        </p:nvPicPr>
        <p:blipFill>
          <a:blip r:embed="rId5"/>
          <a:stretch>
            <a:fillRect/>
          </a:stretch>
        </p:blipFill>
        <p:spPr>
          <a:xfrm>
            <a:off x="4038600" y="142502"/>
            <a:ext cx="1713066" cy="3528824"/>
          </a:xfrm>
          <a:prstGeom prst="rect">
            <a:avLst/>
          </a:prstGeom>
        </p:spPr>
      </p:pic>
      <p:sp>
        <p:nvSpPr>
          <p:cNvPr id="10" name="TextBox 9"/>
          <p:cNvSpPr txBox="1"/>
          <p:nvPr/>
        </p:nvSpPr>
        <p:spPr>
          <a:xfrm>
            <a:off x="7448865" y="1930375"/>
            <a:ext cx="2490425" cy="646331"/>
          </a:xfrm>
          <a:prstGeom prst="rect">
            <a:avLst/>
          </a:prstGeom>
          <a:noFill/>
        </p:spPr>
        <p:txBody>
          <a:bodyPr wrap="none" rtlCol="0">
            <a:spAutoFit/>
          </a:bodyPr>
          <a:lstStyle/>
          <a:p>
            <a:r>
              <a:rPr lang="en-US" dirty="0" err="1" smtClean="0"/>
              <a:t>Tetrodoxin</a:t>
            </a:r>
            <a:endParaRPr lang="en-US" dirty="0" smtClean="0"/>
          </a:p>
          <a:p>
            <a:r>
              <a:rPr lang="en-US" dirty="0" smtClean="0"/>
              <a:t>Blocker of Na</a:t>
            </a:r>
            <a:r>
              <a:rPr lang="en-US" baseline="30000" dirty="0" smtClean="0"/>
              <a:t>+</a:t>
            </a:r>
            <a:r>
              <a:rPr lang="en-US" dirty="0" smtClean="0"/>
              <a:t>-Channels </a:t>
            </a:r>
            <a:endParaRPr lang="en-US" dirty="0"/>
          </a:p>
        </p:txBody>
      </p:sp>
      <p:pic>
        <p:nvPicPr>
          <p:cNvPr id="11" name="Picture 10"/>
          <p:cNvPicPr>
            <a:picLocks noChangeAspect="1"/>
          </p:cNvPicPr>
          <p:nvPr/>
        </p:nvPicPr>
        <p:blipFill>
          <a:blip r:embed="rId6"/>
          <a:stretch>
            <a:fillRect/>
          </a:stretch>
        </p:blipFill>
        <p:spPr>
          <a:xfrm>
            <a:off x="7899386" y="2711987"/>
            <a:ext cx="3402855" cy="2216844"/>
          </a:xfrm>
          <a:prstGeom prst="rect">
            <a:avLst/>
          </a:prstGeom>
        </p:spPr>
      </p:pic>
      <p:sp>
        <p:nvSpPr>
          <p:cNvPr id="12" name="TextBox 11"/>
          <p:cNvSpPr txBox="1"/>
          <p:nvPr/>
        </p:nvSpPr>
        <p:spPr>
          <a:xfrm>
            <a:off x="396538" y="5503038"/>
            <a:ext cx="2242473" cy="646331"/>
          </a:xfrm>
          <a:prstGeom prst="rect">
            <a:avLst/>
          </a:prstGeom>
          <a:noFill/>
        </p:spPr>
        <p:txBody>
          <a:bodyPr wrap="none" rtlCol="0">
            <a:spAutoFit/>
          </a:bodyPr>
          <a:lstStyle/>
          <a:p>
            <a:r>
              <a:rPr lang="en-US" dirty="0" smtClean="0"/>
              <a:t>Amlodipine</a:t>
            </a:r>
          </a:p>
          <a:p>
            <a:r>
              <a:rPr lang="en-US" dirty="0" smtClean="0"/>
              <a:t>Ca</a:t>
            </a:r>
            <a:r>
              <a:rPr lang="en-US" baseline="30000" dirty="0" smtClean="0"/>
              <a:t>2+-</a:t>
            </a:r>
            <a:r>
              <a:rPr lang="en-US" dirty="0" smtClean="0"/>
              <a:t>Channel inhibitor</a:t>
            </a:r>
            <a:endParaRPr lang="en-US" dirty="0"/>
          </a:p>
        </p:txBody>
      </p:sp>
      <p:pic>
        <p:nvPicPr>
          <p:cNvPr id="13" name="Picture 12"/>
          <p:cNvPicPr>
            <a:picLocks noChangeAspect="1"/>
          </p:cNvPicPr>
          <p:nvPr/>
        </p:nvPicPr>
        <p:blipFill>
          <a:blip r:embed="rId7"/>
          <a:stretch>
            <a:fillRect/>
          </a:stretch>
        </p:blipFill>
        <p:spPr>
          <a:xfrm>
            <a:off x="2781515" y="4238991"/>
            <a:ext cx="2970151" cy="957178"/>
          </a:xfrm>
          <a:prstGeom prst="rect">
            <a:avLst/>
          </a:prstGeom>
        </p:spPr>
      </p:pic>
      <p:sp>
        <p:nvSpPr>
          <p:cNvPr id="14" name="TextBox 13"/>
          <p:cNvSpPr txBox="1"/>
          <p:nvPr/>
        </p:nvSpPr>
        <p:spPr>
          <a:xfrm>
            <a:off x="3042757" y="5403150"/>
            <a:ext cx="2242473" cy="646331"/>
          </a:xfrm>
          <a:prstGeom prst="rect">
            <a:avLst/>
          </a:prstGeom>
          <a:noFill/>
        </p:spPr>
        <p:txBody>
          <a:bodyPr wrap="none" rtlCol="0">
            <a:spAutoFit/>
          </a:bodyPr>
          <a:lstStyle/>
          <a:p>
            <a:r>
              <a:rPr lang="en-US" dirty="0" smtClean="0"/>
              <a:t>Verapamil</a:t>
            </a:r>
          </a:p>
          <a:p>
            <a:r>
              <a:rPr lang="en-US" dirty="0" smtClean="0"/>
              <a:t>Ca</a:t>
            </a:r>
            <a:r>
              <a:rPr lang="en-US" baseline="30000" dirty="0" smtClean="0"/>
              <a:t>2+-</a:t>
            </a:r>
            <a:r>
              <a:rPr lang="en-US" dirty="0" smtClean="0"/>
              <a:t>Channel inhibitor</a:t>
            </a:r>
            <a:endParaRPr lang="en-US" dirty="0"/>
          </a:p>
        </p:txBody>
      </p:sp>
    </p:spTree>
    <p:extLst>
      <p:ext uri="{BB962C8B-B14F-4D97-AF65-F5344CB8AC3E}">
        <p14:creationId xmlns:p14="http://schemas.microsoft.com/office/powerpoint/2010/main" val="19914018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52</a:t>
            </a:fld>
            <a:endParaRPr lang="en-US"/>
          </a:p>
        </p:txBody>
      </p:sp>
      <p:sp>
        <p:nvSpPr>
          <p:cNvPr id="5" name="TextBox 4"/>
          <p:cNvSpPr txBox="1"/>
          <p:nvPr/>
        </p:nvSpPr>
        <p:spPr>
          <a:xfrm>
            <a:off x="1489569" y="627017"/>
            <a:ext cx="2549031" cy="369332"/>
          </a:xfrm>
          <a:prstGeom prst="rect">
            <a:avLst/>
          </a:prstGeom>
          <a:noFill/>
        </p:spPr>
        <p:txBody>
          <a:bodyPr wrap="none" rtlCol="0">
            <a:spAutoFit/>
          </a:bodyPr>
          <a:lstStyle/>
          <a:p>
            <a:r>
              <a:rPr lang="en-US" smtClean="0"/>
              <a:t>Calcium channel blockers</a:t>
            </a:r>
            <a:endParaRPr lang="en-US"/>
          </a:p>
        </p:txBody>
      </p:sp>
      <p:sp>
        <p:nvSpPr>
          <p:cNvPr id="6" name="TextBox 5"/>
          <p:cNvSpPr txBox="1"/>
          <p:nvPr/>
        </p:nvSpPr>
        <p:spPr>
          <a:xfrm>
            <a:off x="384748" y="5634478"/>
            <a:ext cx="4234044" cy="369332"/>
          </a:xfrm>
          <a:prstGeom prst="rect">
            <a:avLst/>
          </a:prstGeom>
          <a:noFill/>
        </p:spPr>
        <p:txBody>
          <a:bodyPr wrap="none" rtlCol="0">
            <a:spAutoFit/>
          </a:bodyPr>
          <a:lstStyle/>
          <a:p>
            <a:r>
              <a:rPr lang="en-US" dirty="0" smtClean="0"/>
              <a:t>Different modes of action, </a:t>
            </a:r>
            <a:r>
              <a:rPr lang="en-US" smtClean="0"/>
              <a:t>tissue selectivity</a:t>
            </a:r>
            <a:endParaRPr lang="en-US"/>
          </a:p>
        </p:txBody>
      </p:sp>
      <p:grpSp>
        <p:nvGrpSpPr>
          <p:cNvPr id="11" name="Group 10"/>
          <p:cNvGrpSpPr/>
          <p:nvPr/>
        </p:nvGrpSpPr>
        <p:grpSpPr>
          <a:xfrm>
            <a:off x="896897" y="1460697"/>
            <a:ext cx="1867187" cy="2102786"/>
            <a:chOff x="978462" y="2240185"/>
            <a:chExt cx="1867187" cy="2102786"/>
          </a:xfrm>
        </p:grpSpPr>
        <p:sp>
          <p:nvSpPr>
            <p:cNvPr id="7" name="Can 6"/>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8" name="Can 7"/>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 name="Moon 8"/>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0" name="Cloud 9"/>
            <p:cNvSpPr/>
            <p:nvPr/>
          </p:nvSpPr>
          <p:spPr>
            <a:xfrm>
              <a:off x="2205588" y="2641079"/>
              <a:ext cx="640061" cy="466558"/>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pic>
        <p:nvPicPr>
          <p:cNvPr id="12" name="Picture 11"/>
          <p:cNvPicPr>
            <a:picLocks noChangeAspect="1"/>
          </p:cNvPicPr>
          <p:nvPr/>
        </p:nvPicPr>
        <p:blipFill>
          <a:blip r:embed="rId2"/>
          <a:stretch>
            <a:fillRect/>
          </a:stretch>
        </p:blipFill>
        <p:spPr>
          <a:xfrm>
            <a:off x="665923" y="3732250"/>
            <a:ext cx="1963252" cy="1140856"/>
          </a:xfrm>
          <a:prstGeom prst="rect">
            <a:avLst/>
          </a:prstGeom>
        </p:spPr>
      </p:pic>
      <p:sp>
        <p:nvSpPr>
          <p:cNvPr id="15" name="Freeform 14"/>
          <p:cNvSpPr/>
          <p:nvPr/>
        </p:nvSpPr>
        <p:spPr>
          <a:xfrm>
            <a:off x="4583167" y="1537372"/>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4583167" y="1252363"/>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83167" y="4731835"/>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4618792" y="1537372"/>
            <a:ext cx="6550511" cy="3073399"/>
          </a:xfrm>
          <a:custGeom>
            <a:avLst/>
            <a:gdLst>
              <a:gd name="connsiteX0" fmla="*/ 0 w 4215740"/>
              <a:gd name="connsiteY0" fmla="*/ 771897 h 2230253"/>
              <a:gd name="connsiteX1" fmla="*/ 296883 w 4215740"/>
              <a:gd name="connsiteY1" fmla="*/ 510639 h 2230253"/>
              <a:gd name="connsiteX2" fmla="*/ 522514 w 4215740"/>
              <a:gd name="connsiteY2" fmla="*/ 522515 h 2230253"/>
              <a:gd name="connsiteX3" fmla="*/ 795647 w 4215740"/>
              <a:gd name="connsiteY3" fmla="*/ 736271 h 2230253"/>
              <a:gd name="connsiteX4" fmla="*/ 1021278 w 4215740"/>
              <a:gd name="connsiteY4" fmla="*/ 1674421 h 2230253"/>
              <a:gd name="connsiteX5" fmla="*/ 1389413 w 4215740"/>
              <a:gd name="connsiteY5" fmla="*/ 2208811 h 2230253"/>
              <a:gd name="connsiteX6" fmla="*/ 1793174 w 4215740"/>
              <a:gd name="connsiteY6" fmla="*/ 2101933 h 2230253"/>
              <a:gd name="connsiteX7" fmla="*/ 1959428 w 4215740"/>
              <a:gd name="connsiteY7" fmla="*/ 1888177 h 2230253"/>
              <a:gd name="connsiteX8" fmla="*/ 2303813 w 4215740"/>
              <a:gd name="connsiteY8" fmla="*/ 1330037 h 2230253"/>
              <a:gd name="connsiteX9" fmla="*/ 2695699 w 4215740"/>
              <a:gd name="connsiteY9" fmla="*/ 1199408 h 2230253"/>
              <a:gd name="connsiteX10" fmla="*/ 3123210 w 4215740"/>
              <a:gd name="connsiteY10" fmla="*/ 1401289 h 2230253"/>
              <a:gd name="connsiteX11" fmla="*/ 3396343 w 4215740"/>
              <a:gd name="connsiteY11" fmla="*/ 1140032 h 2230253"/>
              <a:gd name="connsiteX12" fmla="*/ 3823854 w 4215740"/>
              <a:gd name="connsiteY12" fmla="*/ 308759 h 2230253"/>
              <a:gd name="connsiteX13" fmla="*/ 4215740 w 4215740"/>
              <a:gd name="connsiteY13" fmla="*/ 0 h 223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5740" h="2230253">
                <a:moveTo>
                  <a:pt x="0" y="771897"/>
                </a:moveTo>
                <a:cubicBezTo>
                  <a:pt x="104898" y="662050"/>
                  <a:pt x="209797" y="552203"/>
                  <a:pt x="296883" y="510639"/>
                </a:cubicBezTo>
                <a:cubicBezTo>
                  <a:pt x="383969" y="469075"/>
                  <a:pt x="439387" y="484910"/>
                  <a:pt x="522514" y="522515"/>
                </a:cubicBezTo>
                <a:cubicBezTo>
                  <a:pt x="605641" y="560120"/>
                  <a:pt x="712520" y="544287"/>
                  <a:pt x="795647" y="736271"/>
                </a:cubicBezTo>
                <a:cubicBezTo>
                  <a:pt x="878774" y="928255"/>
                  <a:pt x="922317" y="1428998"/>
                  <a:pt x="1021278" y="1674421"/>
                </a:cubicBezTo>
                <a:cubicBezTo>
                  <a:pt x="1120239" y="1919844"/>
                  <a:pt x="1260764" y="2137559"/>
                  <a:pt x="1389413" y="2208811"/>
                </a:cubicBezTo>
                <a:cubicBezTo>
                  <a:pt x="1518062" y="2280063"/>
                  <a:pt x="1698172" y="2155372"/>
                  <a:pt x="1793174" y="2101933"/>
                </a:cubicBezTo>
                <a:cubicBezTo>
                  <a:pt x="1888177" y="2048494"/>
                  <a:pt x="1874322" y="2016826"/>
                  <a:pt x="1959428" y="1888177"/>
                </a:cubicBezTo>
                <a:cubicBezTo>
                  <a:pt x="2044534" y="1759528"/>
                  <a:pt x="2181101" y="1444832"/>
                  <a:pt x="2303813" y="1330037"/>
                </a:cubicBezTo>
                <a:cubicBezTo>
                  <a:pt x="2426525" y="1215242"/>
                  <a:pt x="2559133" y="1187533"/>
                  <a:pt x="2695699" y="1199408"/>
                </a:cubicBezTo>
                <a:cubicBezTo>
                  <a:pt x="2832265" y="1211283"/>
                  <a:pt x="3006436" y="1411185"/>
                  <a:pt x="3123210" y="1401289"/>
                </a:cubicBezTo>
                <a:cubicBezTo>
                  <a:pt x="3239984" y="1391393"/>
                  <a:pt x="3279569" y="1322120"/>
                  <a:pt x="3396343" y="1140032"/>
                </a:cubicBezTo>
                <a:cubicBezTo>
                  <a:pt x="3513117" y="957944"/>
                  <a:pt x="3687288" y="498764"/>
                  <a:pt x="3823854" y="308759"/>
                </a:cubicBezTo>
                <a:cubicBezTo>
                  <a:pt x="3960420" y="118754"/>
                  <a:pt x="4215740" y="0"/>
                  <a:pt x="42157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932505" y="4912606"/>
            <a:ext cx="2713179" cy="369332"/>
          </a:xfrm>
          <a:prstGeom prst="rect">
            <a:avLst/>
          </a:prstGeom>
          <a:noFill/>
        </p:spPr>
        <p:txBody>
          <a:bodyPr wrap="none" rtlCol="0">
            <a:spAutoFit/>
          </a:bodyPr>
          <a:lstStyle/>
          <a:p>
            <a:r>
              <a:rPr lang="en-US" smtClean="0"/>
              <a:t>Conformational coordinate</a:t>
            </a:r>
            <a:endParaRPr lang="en-US"/>
          </a:p>
        </p:txBody>
      </p:sp>
      <p:sp>
        <p:nvSpPr>
          <p:cNvPr id="20" name="TextBox 19"/>
          <p:cNvSpPr txBox="1"/>
          <p:nvPr/>
        </p:nvSpPr>
        <p:spPr>
          <a:xfrm rot="16200000">
            <a:off x="3591353" y="3152982"/>
            <a:ext cx="1291123" cy="369332"/>
          </a:xfrm>
          <a:prstGeom prst="rect">
            <a:avLst/>
          </a:prstGeom>
          <a:noFill/>
        </p:spPr>
        <p:txBody>
          <a:bodyPr wrap="none" rtlCol="0">
            <a:spAutoFit/>
          </a:bodyPr>
          <a:lstStyle/>
          <a:p>
            <a:r>
              <a:rPr lang="en-US" dirty="0" smtClean="0"/>
              <a:t>Free Energy</a:t>
            </a:r>
            <a:endParaRPr lang="en-US" dirty="0"/>
          </a:p>
        </p:txBody>
      </p:sp>
      <p:sp>
        <p:nvSpPr>
          <p:cNvPr id="21" name="TextBox 20"/>
          <p:cNvSpPr txBox="1"/>
          <p:nvPr/>
        </p:nvSpPr>
        <p:spPr>
          <a:xfrm>
            <a:off x="5707673" y="1683411"/>
            <a:ext cx="2021644" cy="369332"/>
          </a:xfrm>
          <a:prstGeom prst="rect">
            <a:avLst/>
          </a:prstGeom>
          <a:noFill/>
        </p:spPr>
        <p:txBody>
          <a:bodyPr wrap="none" rtlCol="0">
            <a:spAutoFit/>
          </a:bodyPr>
          <a:lstStyle/>
          <a:p>
            <a:r>
              <a:rPr lang="en-US" dirty="0" smtClean="0"/>
              <a:t>Open</a:t>
            </a:r>
            <a:r>
              <a:rPr lang="en-US" dirty="0" smtClean="0"/>
              <a:t> </a:t>
            </a:r>
            <a:r>
              <a:rPr lang="en-US" dirty="0" smtClean="0"/>
              <a:t>conformation</a:t>
            </a:r>
            <a:endParaRPr lang="en-US" dirty="0"/>
          </a:p>
        </p:txBody>
      </p:sp>
      <p:sp>
        <p:nvSpPr>
          <p:cNvPr id="22" name="TextBox 21"/>
          <p:cNvSpPr txBox="1"/>
          <p:nvPr/>
        </p:nvSpPr>
        <p:spPr>
          <a:xfrm>
            <a:off x="8334003" y="4392368"/>
            <a:ext cx="2135456" cy="369332"/>
          </a:xfrm>
          <a:prstGeom prst="rect">
            <a:avLst/>
          </a:prstGeom>
          <a:noFill/>
        </p:spPr>
        <p:txBody>
          <a:bodyPr wrap="none" rtlCol="0">
            <a:spAutoFit/>
          </a:bodyPr>
          <a:lstStyle/>
          <a:p>
            <a:r>
              <a:rPr lang="en-US" dirty="0" smtClean="0"/>
              <a:t>Closed</a:t>
            </a:r>
            <a:r>
              <a:rPr lang="en-US" dirty="0" smtClean="0"/>
              <a:t> </a:t>
            </a:r>
            <a:r>
              <a:rPr lang="en-US" dirty="0" smtClean="0"/>
              <a:t>conformation</a:t>
            </a:r>
            <a:endParaRPr lang="en-US" dirty="0"/>
          </a:p>
        </p:txBody>
      </p:sp>
      <p:sp>
        <p:nvSpPr>
          <p:cNvPr id="27" name="Lightning Bolt 26"/>
          <p:cNvSpPr/>
          <p:nvPr/>
        </p:nvSpPr>
        <p:spPr>
          <a:xfrm>
            <a:off x="7526757" y="975011"/>
            <a:ext cx="554637" cy="784211"/>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537160" y="3517680"/>
            <a:ext cx="855728" cy="1037885"/>
            <a:chOff x="978462" y="2240185"/>
            <a:chExt cx="1829305" cy="2102786"/>
          </a:xfrm>
        </p:grpSpPr>
        <p:sp>
          <p:nvSpPr>
            <p:cNvPr id="29" name="Can 28"/>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0" name="Can 29"/>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1" name="Moon 30"/>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36" name="Group 35"/>
          <p:cNvGrpSpPr/>
          <p:nvPr/>
        </p:nvGrpSpPr>
        <p:grpSpPr>
          <a:xfrm>
            <a:off x="9068356" y="3141205"/>
            <a:ext cx="666749" cy="1203455"/>
            <a:chOff x="4266761" y="1402656"/>
            <a:chExt cx="1481654" cy="2415903"/>
          </a:xfrm>
        </p:grpSpPr>
        <p:sp>
          <p:nvSpPr>
            <p:cNvPr id="33" name="Can 32"/>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4" name="Can 33"/>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5" name="Moon 34"/>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40" name="Group 39"/>
          <p:cNvGrpSpPr/>
          <p:nvPr/>
        </p:nvGrpSpPr>
        <p:grpSpPr>
          <a:xfrm>
            <a:off x="6309682" y="2094870"/>
            <a:ext cx="817625" cy="1173372"/>
            <a:chOff x="1908055" y="1491640"/>
            <a:chExt cx="1829305" cy="2415903"/>
          </a:xfrm>
        </p:grpSpPr>
        <p:sp>
          <p:nvSpPr>
            <p:cNvPr id="37" name="Can 36"/>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8" name="Can 37"/>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9" name="Moon 38"/>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41" name="Group 40"/>
          <p:cNvGrpSpPr/>
          <p:nvPr/>
        </p:nvGrpSpPr>
        <p:grpSpPr>
          <a:xfrm>
            <a:off x="9001532" y="1690646"/>
            <a:ext cx="666749" cy="1203455"/>
            <a:chOff x="4266761" y="1402656"/>
            <a:chExt cx="1481654" cy="2415903"/>
          </a:xfrm>
        </p:grpSpPr>
        <p:sp>
          <p:nvSpPr>
            <p:cNvPr id="42" name="Can 41"/>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43" name="Can 42"/>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44" name="Moon 43"/>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45" name="Group 44"/>
          <p:cNvGrpSpPr/>
          <p:nvPr/>
        </p:nvGrpSpPr>
        <p:grpSpPr>
          <a:xfrm>
            <a:off x="6568433" y="3532034"/>
            <a:ext cx="817625" cy="1173372"/>
            <a:chOff x="1908055" y="1491640"/>
            <a:chExt cx="1829305" cy="2415903"/>
          </a:xfrm>
        </p:grpSpPr>
        <p:sp>
          <p:nvSpPr>
            <p:cNvPr id="46" name="Can 45"/>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47" name="Can 46"/>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48" name="Moon 47"/>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49" name="TextBox 48"/>
          <p:cNvSpPr txBox="1"/>
          <p:nvPr/>
        </p:nvSpPr>
        <p:spPr>
          <a:xfrm>
            <a:off x="4950873" y="4237599"/>
            <a:ext cx="1285480" cy="369332"/>
          </a:xfrm>
          <a:prstGeom prst="rect">
            <a:avLst/>
          </a:prstGeom>
          <a:noFill/>
        </p:spPr>
        <p:txBody>
          <a:bodyPr wrap="none" rtlCol="0">
            <a:spAutoFit/>
          </a:bodyPr>
          <a:lstStyle/>
          <a:p>
            <a:r>
              <a:rPr lang="en-US" smtClean="0"/>
              <a:t>Inactivatio</a:t>
            </a:r>
            <a:r>
              <a:rPr lang="en-US"/>
              <a:t>n</a:t>
            </a:r>
            <a:endParaRPr lang="en-US" dirty="0"/>
          </a:p>
        </p:txBody>
      </p:sp>
      <p:sp>
        <p:nvSpPr>
          <p:cNvPr id="51" name="TextBox 50"/>
          <p:cNvSpPr txBox="1"/>
          <p:nvPr/>
        </p:nvSpPr>
        <p:spPr>
          <a:xfrm>
            <a:off x="7965254" y="766277"/>
            <a:ext cx="1554785" cy="369332"/>
          </a:xfrm>
          <a:prstGeom prst="rect">
            <a:avLst/>
          </a:prstGeom>
          <a:noFill/>
        </p:spPr>
        <p:txBody>
          <a:bodyPr wrap="none" rtlCol="0">
            <a:spAutoFit/>
          </a:bodyPr>
          <a:lstStyle/>
          <a:p>
            <a:r>
              <a:rPr lang="en-US" dirty="0" err="1" smtClean="0">
                <a:solidFill>
                  <a:srgbClr val="FF0000"/>
                </a:solidFill>
              </a:rPr>
              <a:t>Depolarisation</a:t>
            </a:r>
            <a:endParaRPr lang="en-US" dirty="0">
              <a:solidFill>
                <a:srgbClr val="FF0000"/>
              </a:solidFill>
            </a:endParaRPr>
          </a:p>
        </p:txBody>
      </p:sp>
    </p:spTree>
    <p:extLst>
      <p:ext uri="{BB962C8B-B14F-4D97-AF65-F5344CB8AC3E}">
        <p14:creationId xmlns:p14="http://schemas.microsoft.com/office/powerpoint/2010/main" val="179250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9" presetClass="exit" presetSubtype="0" fill="hold" grpId="0" nodeType="withEffect">
                                  <p:stCondLst>
                                    <p:cond delay="0"/>
                                  </p:stCondLst>
                                  <p:childTnLst>
                                    <p:animEffect transition="out" filter="dissolv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9" presetClass="exit" presetSubtype="0" fill="hold" nodeType="withEffect">
                                  <p:stCondLst>
                                    <p:cond delay="0"/>
                                  </p:stCondLst>
                                  <p:childTnLst>
                                    <p:animEffect transition="out" filter="dissolv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7" grpId="0" animBg="1"/>
      <p:bldP spid="49"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53</a:t>
            </a:fld>
            <a:endParaRPr lang="en-US"/>
          </a:p>
        </p:txBody>
      </p:sp>
      <p:sp>
        <p:nvSpPr>
          <p:cNvPr id="5" name="Freeform 4"/>
          <p:cNvSpPr/>
          <p:nvPr/>
        </p:nvSpPr>
        <p:spPr>
          <a:xfrm>
            <a:off x="2739376" y="1132645"/>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2739376" y="1462226"/>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39376" y="4941698"/>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88714" y="5122469"/>
            <a:ext cx="2713179" cy="369332"/>
          </a:xfrm>
          <a:prstGeom prst="rect">
            <a:avLst/>
          </a:prstGeom>
          <a:noFill/>
        </p:spPr>
        <p:txBody>
          <a:bodyPr wrap="none" rtlCol="0">
            <a:spAutoFit/>
          </a:bodyPr>
          <a:lstStyle/>
          <a:p>
            <a:r>
              <a:rPr lang="en-US" smtClean="0"/>
              <a:t>Conformational coordinate</a:t>
            </a:r>
            <a:endParaRPr lang="en-US"/>
          </a:p>
        </p:txBody>
      </p:sp>
      <p:sp>
        <p:nvSpPr>
          <p:cNvPr id="10" name="TextBox 9"/>
          <p:cNvSpPr txBox="1"/>
          <p:nvPr/>
        </p:nvSpPr>
        <p:spPr>
          <a:xfrm rot="16200000">
            <a:off x="1747562" y="3362845"/>
            <a:ext cx="1291123" cy="369332"/>
          </a:xfrm>
          <a:prstGeom prst="rect">
            <a:avLst/>
          </a:prstGeom>
          <a:noFill/>
        </p:spPr>
        <p:txBody>
          <a:bodyPr wrap="none" rtlCol="0">
            <a:spAutoFit/>
          </a:bodyPr>
          <a:lstStyle/>
          <a:p>
            <a:r>
              <a:rPr lang="en-US" dirty="0" smtClean="0"/>
              <a:t>Free Energy</a:t>
            </a:r>
            <a:endParaRPr lang="en-US" dirty="0"/>
          </a:p>
        </p:txBody>
      </p:sp>
      <p:sp>
        <p:nvSpPr>
          <p:cNvPr id="11" name="TextBox 10"/>
          <p:cNvSpPr txBox="1"/>
          <p:nvPr/>
        </p:nvSpPr>
        <p:spPr>
          <a:xfrm>
            <a:off x="3912943" y="827761"/>
            <a:ext cx="2021644" cy="369332"/>
          </a:xfrm>
          <a:prstGeom prst="rect">
            <a:avLst/>
          </a:prstGeom>
          <a:noFill/>
        </p:spPr>
        <p:txBody>
          <a:bodyPr wrap="none" rtlCol="0">
            <a:spAutoFit/>
          </a:bodyPr>
          <a:lstStyle/>
          <a:p>
            <a:r>
              <a:rPr lang="en-US" dirty="0" smtClean="0"/>
              <a:t>Open</a:t>
            </a:r>
            <a:r>
              <a:rPr lang="en-US" dirty="0" smtClean="0"/>
              <a:t> </a:t>
            </a:r>
            <a:r>
              <a:rPr lang="en-US" dirty="0" smtClean="0"/>
              <a:t>conformation</a:t>
            </a:r>
            <a:endParaRPr lang="en-US" dirty="0"/>
          </a:p>
        </p:txBody>
      </p:sp>
      <p:sp>
        <p:nvSpPr>
          <p:cNvPr id="12" name="TextBox 11"/>
          <p:cNvSpPr txBox="1"/>
          <p:nvPr/>
        </p:nvSpPr>
        <p:spPr>
          <a:xfrm>
            <a:off x="6488537" y="798839"/>
            <a:ext cx="2135456" cy="369332"/>
          </a:xfrm>
          <a:prstGeom prst="rect">
            <a:avLst/>
          </a:prstGeom>
          <a:noFill/>
        </p:spPr>
        <p:txBody>
          <a:bodyPr wrap="none" rtlCol="0">
            <a:spAutoFit/>
          </a:bodyPr>
          <a:lstStyle/>
          <a:p>
            <a:r>
              <a:rPr lang="en-US" dirty="0" smtClean="0"/>
              <a:t>Closed</a:t>
            </a:r>
            <a:r>
              <a:rPr lang="en-US" dirty="0" smtClean="0"/>
              <a:t> </a:t>
            </a:r>
            <a:r>
              <a:rPr lang="en-US" dirty="0" smtClean="0"/>
              <a:t>conformation</a:t>
            </a:r>
            <a:endParaRPr lang="en-US" dirty="0"/>
          </a:p>
        </p:txBody>
      </p:sp>
      <p:grpSp>
        <p:nvGrpSpPr>
          <p:cNvPr id="18" name="Group 17"/>
          <p:cNvGrpSpPr/>
          <p:nvPr/>
        </p:nvGrpSpPr>
        <p:grpSpPr>
          <a:xfrm>
            <a:off x="7224565" y="2751468"/>
            <a:ext cx="666749" cy="1203455"/>
            <a:chOff x="4266761" y="1402656"/>
            <a:chExt cx="1481654" cy="2415903"/>
          </a:xfrm>
        </p:grpSpPr>
        <p:sp>
          <p:nvSpPr>
            <p:cNvPr id="19" name="Can 18"/>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0" name="Can 19"/>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1" name="Moon 20"/>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22" name="Group 21"/>
          <p:cNvGrpSpPr/>
          <p:nvPr/>
        </p:nvGrpSpPr>
        <p:grpSpPr>
          <a:xfrm>
            <a:off x="4513966" y="1272859"/>
            <a:ext cx="817625" cy="1173372"/>
            <a:chOff x="1908055" y="1491640"/>
            <a:chExt cx="1829305" cy="2415903"/>
          </a:xfrm>
        </p:grpSpPr>
        <p:sp>
          <p:nvSpPr>
            <p:cNvPr id="23" name="Can 22"/>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4" name="Can 23"/>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5" name="Moon 24"/>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13" name="Freeform 12"/>
          <p:cNvSpPr/>
          <p:nvPr/>
        </p:nvSpPr>
        <p:spPr>
          <a:xfrm>
            <a:off x="2758190" y="1184085"/>
            <a:ext cx="6476861" cy="3093855"/>
          </a:xfrm>
          <a:custGeom>
            <a:avLst/>
            <a:gdLst>
              <a:gd name="connsiteX0" fmla="*/ 0 w 6476861"/>
              <a:gd name="connsiteY0" fmla="*/ 809607 h 3093855"/>
              <a:gd name="connsiteX1" fmla="*/ 119921 w 6476861"/>
              <a:gd name="connsiteY1" fmla="*/ 644715 h 3093855"/>
              <a:gd name="connsiteX2" fmla="*/ 449705 w 6476861"/>
              <a:gd name="connsiteY2" fmla="*/ 494813 h 3093855"/>
              <a:gd name="connsiteX3" fmla="*/ 884420 w 6476861"/>
              <a:gd name="connsiteY3" fmla="*/ 509804 h 3093855"/>
              <a:gd name="connsiteX4" fmla="*/ 1304144 w 6476861"/>
              <a:gd name="connsiteY4" fmla="*/ 734656 h 3093855"/>
              <a:gd name="connsiteX5" fmla="*/ 1499017 w 6476861"/>
              <a:gd name="connsiteY5" fmla="*/ 1019469 h 3093855"/>
              <a:gd name="connsiteX6" fmla="*/ 1813810 w 6476861"/>
              <a:gd name="connsiteY6" fmla="*/ 1274302 h 3093855"/>
              <a:gd name="connsiteX7" fmla="*/ 2128603 w 6476861"/>
              <a:gd name="connsiteY7" fmla="*/ 1349253 h 3093855"/>
              <a:gd name="connsiteX8" fmla="*/ 2443397 w 6476861"/>
              <a:gd name="connsiteY8" fmla="*/ 1304282 h 3093855"/>
              <a:gd name="connsiteX9" fmla="*/ 2698230 w 6476861"/>
              <a:gd name="connsiteY9" fmla="*/ 1094420 h 3093855"/>
              <a:gd name="connsiteX10" fmla="*/ 3013023 w 6476861"/>
              <a:gd name="connsiteY10" fmla="*/ 989489 h 3093855"/>
              <a:gd name="connsiteX11" fmla="*/ 3612630 w 6476861"/>
              <a:gd name="connsiteY11" fmla="*/ 1124400 h 3093855"/>
              <a:gd name="connsiteX12" fmla="*/ 3972394 w 6476861"/>
              <a:gd name="connsiteY12" fmla="*/ 1559115 h 3093855"/>
              <a:gd name="connsiteX13" fmla="*/ 4152276 w 6476861"/>
              <a:gd name="connsiteY13" fmla="*/ 2053790 h 3093855"/>
              <a:gd name="connsiteX14" fmla="*/ 4362138 w 6476861"/>
              <a:gd name="connsiteY14" fmla="*/ 2668387 h 3093855"/>
              <a:gd name="connsiteX15" fmla="*/ 4646951 w 6476861"/>
              <a:gd name="connsiteY15" fmla="*/ 3013161 h 3093855"/>
              <a:gd name="connsiteX16" fmla="*/ 4931764 w 6476861"/>
              <a:gd name="connsiteY16" fmla="*/ 3073122 h 3093855"/>
              <a:gd name="connsiteX17" fmla="*/ 5321508 w 6476861"/>
              <a:gd name="connsiteY17" fmla="*/ 2728348 h 3093855"/>
              <a:gd name="connsiteX18" fmla="*/ 5786203 w 6476861"/>
              <a:gd name="connsiteY18" fmla="*/ 2113751 h 3093855"/>
              <a:gd name="connsiteX19" fmla="*/ 5966085 w 6476861"/>
              <a:gd name="connsiteY19" fmla="*/ 1079430 h 3093855"/>
              <a:gd name="connsiteX20" fmla="*/ 6235908 w 6476861"/>
              <a:gd name="connsiteY20" fmla="*/ 299941 h 3093855"/>
              <a:gd name="connsiteX21" fmla="*/ 6445771 w 6476861"/>
              <a:gd name="connsiteY21" fmla="*/ 45108 h 3093855"/>
              <a:gd name="connsiteX22" fmla="*/ 6475751 w 6476861"/>
              <a:gd name="connsiteY22" fmla="*/ 138 h 30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76861" h="3093855">
                <a:moveTo>
                  <a:pt x="0" y="809607"/>
                </a:moveTo>
                <a:cubicBezTo>
                  <a:pt x="22485" y="753394"/>
                  <a:pt x="44970" y="697181"/>
                  <a:pt x="119921" y="644715"/>
                </a:cubicBezTo>
                <a:cubicBezTo>
                  <a:pt x="194872" y="592249"/>
                  <a:pt x="322289" y="517298"/>
                  <a:pt x="449705" y="494813"/>
                </a:cubicBezTo>
                <a:cubicBezTo>
                  <a:pt x="577122" y="472328"/>
                  <a:pt x="742014" y="469830"/>
                  <a:pt x="884420" y="509804"/>
                </a:cubicBezTo>
                <a:cubicBezTo>
                  <a:pt x="1026827" y="549778"/>
                  <a:pt x="1201711" y="649712"/>
                  <a:pt x="1304144" y="734656"/>
                </a:cubicBezTo>
                <a:cubicBezTo>
                  <a:pt x="1406577" y="819600"/>
                  <a:pt x="1414073" y="929528"/>
                  <a:pt x="1499017" y="1019469"/>
                </a:cubicBezTo>
                <a:cubicBezTo>
                  <a:pt x="1583961" y="1109410"/>
                  <a:pt x="1708879" y="1219338"/>
                  <a:pt x="1813810" y="1274302"/>
                </a:cubicBezTo>
                <a:cubicBezTo>
                  <a:pt x="1918741" y="1329266"/>
                  <a:pt x="2023672" y="1344256"/>
                  <a:pt x="2128603" y="1349253"/>
                </a:cubicBezTo>
                <a:cubicBezTo>
                  <a:pt x="2233534" y="1354250"/>
                  <a:pt x="2348459" y="1346754"/>
                  <a:pt x="2443397" y="1304282"/>
                </a:cubicBezTo>
                <a:cubicBezTo>
                  <a:pt x="2538335" y="1261810"/>
                  <a:pt x="2603292" y="1146885"/>
                  <a:pt x="2698230" y="1094420"/>
                </a:cubicBezTo>
                <a:cubicBezTo>
                  <a:pt x="2793168" y="1041955"/>
                  <a:pt x="2860623" y="984492"/>
                  <a:pt x="3013023" y="989489"/>
                </a:cubicBezTo>
                <a:cubicBezTo>
                  <a:pt x="3165423" y="994486"/>
                  <a:pt x="3452735" y="1029462"/>
                  <a:pt x="3612630" y="1124400"/>
                </a:cubicBezTo>
                <a:cubicBezTo>
                  <a:pt x="3772525" y="1219338"/>
                  <a:pt x="3882453" y="1404217"/>
                  <a:pt x="3972394" y="1559115"/>
                </a:cubicBezTo>
                <a:cubicBezTo>
                  <a:pt x="4062335" y="1714013"/>
                  <a:pt x="4087319" y="1868911"/>
                  <a:pt x="4152276" y="2053790"/>
                </a:cubicBezTo>
                <a:cubicBezTo>
                  <a:pt x="4217233" y="2238669"/>
                  <a:pt x="4279692" y="2508492"/>
                  <a:pt x="4362138" y="2668387"/>
                </a:cubicBezTo>
                <a:cubicBezTo>
                  <a:pt x="4444584" y="2828282"/>
                  <a:pt x="4552013" y="2945705"/>
                  <a:pt x="4646951" y="3013161"/>
                </a:cubicBezTo>
                <a:cubicBezTo>
                  <a:pt x="4741889" y="3080617"/>
                  <a:pt x="4819338" y="3120591"/>
                  <a:pt x="4931764" y="3073122"/>
                </a:cubicBezTo>
                <a:cubicBezTo>
                  <a:pt x="5044190" y="3025653"/>
                  <a:pt x="5179102" y="2888243"/>
                  <a:pt x="5321508" y="2728348"/>
                </a:cubicBezTo>
                <a:cubicBezTo>
                  <a:pt x="5463914" y="2568453"/>
                  <a:pt x="5678773" y="2388571"/>
                  <a:pt x="5786203" y="2113751"/>
                </a:cubicBezTo>
                <a:cubicBezTo>
                  <a:pt x="5893633" y="1838931"/>
                  <a:pt x="5891134" y="1381732"/>
                  <a:pt x="5966085" y="1079430"/>
                </a:cubicBezTo>
                <a:cubicBezTo>
                  <a:pt x="6041036" y="777128"/>
                  <a:pt x="6155960" y="472328"/>
                  <a:pt x="6235908" y="299941"/>
                </a:cubicBezTo>
                <a:cubicBezTo>
                  <a:pt x="6315856" y="127554"/>
                  <a:pt x="6405797" y="95075"/>
                  <a:pt x="6445771" y="45108"/>
                </a:cubicBezTo>
                <a:cubicBezTo>
                  <a:pt x="6485745" y="-4859"/>
                  <a:pt x="6475751" y="138"/>
                  <a:pt x="6475751" y="138"/>
                </a:cubicBezTo>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4742410" y="3057993"/>
            <a:ext cx="4776344" cy="149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699071" y="4110135"/>
            <a:ext cx="4776344" cy="149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686734" y="3307382"/>
            <a:ext cx="1879041" cy="523220"/>
          </a:xfrm>
          <a:prstGeom prst="rect">
            <a:avLst/>
          </a:prstGeom>
          <a:noFill/>
        </p:spPr>
        <p:txBody>
          <a:bodyPr wrap="none" rtlCol="0">
            <a:spAutoFit/>
          </a:bodyPr>
          <a:lstStyle/>
          <a:p>
            <a:r>
              <a:rPr lang="en-US" sz="2800" smtClean="0"/>
              <a:t>ΔG (-60mV)</a:t>
            </a:r>
            <a:endParaRPr lang="en-US" sz="2800" dirty="0"/>
          </a:p>
        </p:txBody>
      </p:sp>
      <p:cxnSp>
        <p:nvCxnSpPr>
          <p:cNvPr id="44" name="Straight Connector 43"/>
          <p:cNvCxnSpPr/>
          <p:nvPr/>
        </p:nvCxnSpPr>
        <p:spPr>
          <a:xfrm flipV="1">
            <a:off x="4772504" y="2534324"/>
            <a:ext cx="4776344" cy="1499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757514" y="4292072"/>
            <a:ext cx="4776344" cy="1499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86733" y="3307382"/>
            <a:ext cx="1879041" cy="523220"/>
          </a:xfrm>
          <a:prstGeom prst="rect">
            <a:avLst/>
          </a:prstGeom>
          <a:noFill/>
        </p:spPr>
        <p:txBody>
          <a:bodyPr wrap="none" rtlCol="0">
            <a:spAutoFit/>
          </a:bodyPr>
          <a:lstStyle/>
          <a:p>
            <a:r>
              <a:rPr lang="en-US" sz="2800" dirty="0" smtClean="0">
                <a:solidFill>
                  <a:schemeClr val="accent5"/>
                </a:solidFill>
              </a:rPr>
              <a:t>ΔG (-90mV)</a:t>
            </a:r>
            <a:endParaRPr lang="en-US" sz="2800" dirty="0">
              <a:solidFill>
                <a:schemeClr val="accent5"/>
              </a:solidFill>
            </a:endParaRPr>
          </a:p>
        </p:txBody>
      </p:sp>
    </p:spTree>
    <p:extLst>
      <p:ext uri="{BB962C8B-B14F-4D97-AF65-F5344CB8AC3E}">
        <p14:creationId xmlns:p14="http://schemas.microsoft.com/office/powerpoint/2010/main" val="203242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43" grpId="0"/>
      <p:bldP spid="43" grpId="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54</a:t>
            </a:fld>
            <a:endParaRPr lang="en-US"/>
          </a:p>
        </p:txBody>
      </p:sp>
      <p:sp>
        <p:nvSpPr>
          <p:cNvPr id="5" name="Freeform 4"/>
          <p:cNvSpPr/>
          <p:nvPr/>
        </p:nvSpPr>
        <p:spPr>
          <a:xfrm>
            <a:off x="2739376" y="1132645"/>
            <a:ext cx="6424551" cy="2969072"/>
          </a:xfrm>
          <a:custGeom>
            <a:avLst/>
            <a:gdLst>
              <a:gd name="connsiteX0" fmla="*/ 0 w 4211281"/>
              <a:gd name="connsiteY0" fmla="*/ 699325 h 1958351"/>
              <a:gd name="connsiteX1" fmla="*/ 225631 w 4211281"/>
              <a:gd name="connsiteY1" fmla="*/ 414317 h 1958351"/>
              <a:gd name="connsiteX2" fmla="*/ 581891 w 4211281"/>
              <a:gd name="connsiteY2" fmla="*/ 426193 h 1958351"/>
              <a:gd name="connsiteX3" fmla="*/ 914400 w 4211281"/>
              <a:gd name="connsiteY3" fmla="*/ 663699 h 1958351"/>
              <a:gd name="connsiteX4" fmla="*/ 1235034 w 4211281"/>
              <a:gd name="connsiteY4" fmla="*/ 1221839 h 1958351"/>
              <a:gd name="connsiteX5" fmla="*/ 1543792 w 4211281"/>
              <a:gd name="connsiteY5" fmla="*/ 1198089 h 1958351"/>
              <a:gd name="connsiteX6" fmla="*/ 1769423 w 4211281"/>
              <a:gd name="connsiteY6" fmla="*/ 972458 h 1958351"/>
              <a:gd name="connsiteX7" fmla="*/ 1959428 w 4211281"/>
              <a:gd name="connsiteY7" fmla="*/ 782452 h 1958351"/>
              <a:gd name="connsiteX8" fmla="*/ 2291937 w 4211281"/>
              <a:gd name="connsiteY8" fmla="*/ 889330 h 1958351"/>
              <a:gd name="connsiteX9" fmla="*/ 2778826 w 4211281"/>
              <a:gd name="connsiteY9" fmla="*/ 1423720 h 1958351"/>
              <a:gd name="connsiteX10" fmla="*/ 3111335 w 4211281"/>
              <a:gd name="connsiteY10" fmla="*/ 1958110 h 1958351"/>
              <a:gd name="connsiteX11" fmla="*/ 3705101 w 4211281"/>
              <a:gd name="connsiteY11" fmla="*/ 1483097 h 1958351"/>
              <a:gd name="connsiteX12" fmla="*/ 3788228 w 4211281"/>
              <a:gd name="connsiteY12" fmla="*/ 829954 h 1958351"/>
              <a:gd name="connsiteX13" fmla="*/ 4025735 w 4211281"/>
              <a:gd name="connsiteY13" fmla="*/ 153060 h 1958351"/>
              <a:gd name="connsiteX14" fmla="*/ 4203865 w 4211281"/>
              <a:gd name="connsiteY14" fmla="*/ 10556 h 1958351"/>
              <a:gd name="connsiteX15" fmla="*/ 4180114 w 4211281"/>
              <a:gd name="connsiteY15" fmla="*/ 10556 h 195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11281" h="1958351">
                <a:moveTo>
                  <a:pt x="0" y="699325"/>
                </a:moveTo>
                <a:cubicBezTo>
                  <a:pt x="64324" y="579582"/>
                  <a:pt x="128649" y="459839"/>
                  <a:pt x="225631" y="414317"/>
                </a:cubicBezTo>
                <a:cubicBezTo>
                  <a:pt x="322613" y="368795"/>
                  <a:pt x="467096" y="384629"/>
                  <a:pt x="581891" y="426193"/>
                </a:cubicBezTo>
                <a:cubicBezTo>
                  <a:pt x="696686" y="467757"/>
                  <a:pt x="805543" y="531091"/>
                  <a:pt x="914400" y="663699"/>
                </a:cubicBezTo>
                <a:cubicBezTo>
                  <a:pt x="1023257" y="796307"/>
                  <a:pt x="1130135" y="1132774"/>
                  <a:pt x="1235034" y="1221839"/>
                </a:cubicBezTo>
                <a:cubicBezTo>
                  <a:pt x="1339933" y="1310904"/>
                  <a:pt x="1454727" y="1239652"/>
                  <a:pt x="1543792" y="1198089"/>
                </a:cubicBezTo>
                <a:cubicBezTo>
                  <a:pt x="1632857" y="1156526"/>
                  <a:pt x="1769423" y="972458"/>
                  <a:pt x="1769423" y="972458"/>
                </a:cubicBezTo>
                <a:cubicBezTo>
                  <a:pt x="1838696" y="903185"/>
                  <a:pt x="1872342" y="796307"/>
                  <a:pt x="1959428" y="782452"/>
                </a:cubicBezTo>
                <a:cubicBezTo>
                  <a:pt x="2046514" y="768597"/>
                  <a:pt x="2155371" y="782452"/>
                  <a:pt x="2291937" y="889330"/>
                </a:cubicBezTo>
                <a:cubicBezTo>
                  <a:pt x="2428503" y="996208"/>
                  <a:pt x="2642260" y="1245590"/>
                  <a:pt x="2778826" y="1423720"/>
                </a:cubicBezTo>
                <a:cubicBezTo>
                  <a:pt x="2915392" y="1601850"/>
                  <a:pt x="2956956" y="1948214"/>
                  <a:pt x="3111335" y="1958110"/>
                </a:cubicBezTo>
                <a:cubicBezTo>
                  <a:pt x="3265714" y="1968006"/>
                  <a:pt x="3592286" y="1671123"/>
                  <a:pt x="3705101" y="1483097"/>
                </a:cubicBezTo>
                <a:cubicBezTo>
                  <a:pt x="3817916" y="1295071"/>
                  <a:pt x="3734789" y="1051627"/>
                  <a:pt x="3788228" y="829954"/>
                </a:cubicBezTo>
                <a:cubicBezTo>
                  <a:pt x="3841667" y="608281"/>
                  <a:pt x="3956462" y="289626"/>
                  <a:pt x="4025735" y="153060"/>
                </a:cubicBezTo>
                <a:cubicBezTo>
                  <a:pt x="4095008" y="16494"/>
                  <a:pt x="4178135" y="34307"/>
                  <a:pt x="4203865" y="10556"/>
                </a:cubicBezTo>
                <a:cubicBezTo>
                  <a:pt x="4229595" y="-13195"/>
                  <a:pt x="4180114" y="10556"/>
                  <a:pt x="4180114" y="1055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2739376" y="1462226"/>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39376" y="4941698"/>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88714" y="5122469"/>
            <a:ext cx="2713179" cy="369332"/>
          </a:xfrm>
          <a:prstGeom prst="rect">
            <a:avLst/>
          </a:prstGeom>
          <a:noFill/>
        </p:spPr>
        <p:txBody>
          <a:bodyPr wrap="none" rtlCol="0">
            <a:spAutoFit/>
          </a:bodyPr>
          <a:lstStyle/>
          <a:p>
            <a:r>
              <a:rPr lang="en-US" smtClean="0"/>
              <a:t>Conformational coordinate</a:t>
            </a:r>
            <a:endParaRPr lang="en-US"/>
          </a:p>
        </p:txBody>
      </p:sp>
      <p:sp>
        <p:nvSpPr>
          <p:cNvPr id="10" name="TextBox 9"/>
          <p:cNvSpPr txBox="1"/>
          <p:nvPr/>
        </p:nvSpPr>
        <p:spPr>
          <a:xfrm rot="16200000">
            <a:off x="1747562" y="3362845"/>
            <a:ext cx="1291123" cy="369332"/>
          </a:xfrm>
          <a:prstGeom prst="rect">
            <a:avLst/>
          </a:prstGeom>
          <a:noFill/>
        </p:spPr>
        <p:txBody>
          <a:bodyPr wrap="none" rtlCol="0">
            <a:spAutoFit/>
          </a:bodyPr>
          <a:lstStyle/>
          <a:p>
            <a:r>
              <a:rPr lang="en-US" dirty="0" smtClean="0"/>
              <a:t>Free Energy</a:t>
            </a:r>
            <a:endParaRPr lang="en-US" dirty="0"/>
          </a:p>
        </p:txBody>
      </p:sp>
      <p:sp>
        <p:nvSpPr>
          <p:cNvPr id="11" name="TextBox 10"/>
          <p:cNvSpPr txBox="1"/>
          <p:nvPr/>
        </p:nvSpPr>
        <p:spPr>
          <a:xfrm>
            <a:off x="3863882" y="1293674"/>
            <a:ext cx="2021644" cy="369332"/>
          </a:xfrm>
          <a:prstGeom prst="rect">
            <a:avLst/>
          </a:prstGeom>
          <a:noFill/>
        </p:spPr>
        <p:txBody>
          <a:bodyPr wrap="none" rtlCol="0">
            <a:spAutoFit/>
          </a:bodyPr>
          <a:lstStyle/>
          <a:p>
            <a:r>
              <a:rPr lang="en-US" dirty="0" smtClean="0"/>
              <a:t>Open</a:t>
            </a:r>
            <a:r>
              <a:rPr lang="en-US" dirty="0" smtClean="0"/>
              <a:t> </a:t>
            </a:r>
            <a:r>
              <a:rPr lang="en-US" dirty="0" smtClean="0"/>
              <a:t>conformation</a:t>
            </a:r>
            <a:endParaRPr lang="en-US" dirty="0"/>
          </a:p>
        </p:txBody>
      </p:sp>
      <p:sp>
        <p:nvSpPr>
          <p:cNvPr id="12" name="TextBox 11"/>
          <p:cNvSpPr txBox="1"/>
          <p:nvPr/>
        </p:nvSpPr>
        <p:spPr>
          <a:xfrm>
            <a:off x="6481529" y="831515"/>
            <a:ext cx="2135456" cy="369332"/>
          </a:xfrm>
          <a:prstGeom prst="rect">
            <a:avLst/>
          </a:prstGeom>
          <a:noFill/>
        </p:spPr>
        <p:txBody>
          <a:bodyPr wrap="none" rtlCol="0">
            <a:spAutoFit/>
          </a:bodyPr>
          <a:lstStyle/>
          <a:p>
            <a:r>
              <a:rPr lang="en-US" dirty="0" smtClean="0"/>
              <a:t>Closed</a:t>
            </a:r>
            <a:r>
              <a:rPr lang="en-US" dirty="0" smtClean="0"/>
              <a:t> </a:t>
            </a:r>
            <a:r>
              <a:rPr lang="en-US" dirty="0" smtClean="0"/>
              <a:t>conformation</a:t>
            </a:r>
            <a:endParaRPr lang="en-US" dirty="0"/>
          </a:p>
        </p:txBody>
      </p:sp>
      <p:grpSp>
        <p:nvGrpSpPr>
          <p:cNvPr id="18" name="Group 17"/>
          <p:cNvGrpSpPr/>
          <p:nvPr/>
        </p:nvGrpSpPr>
        <p:grpSpPr>
          <a:xfrm>
            <a:off x="7224565" y="2751468"/>
            <a:ext cx="666749" cy="1203455"/>
            <a:chOff x="4266761" y="1402656"/>
            <a:chExt cx="1481654" cy="2415903"/>
          </a:xfrm>
        </p:grpSpPr>
        <p:sp>
          <p:nvSpPr>
            <p:cNvPr id="19" name="Can 18"/>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0" name="Can 19"/>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1" name="Moon 20"/>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22" name="Group 21"/>
          <p:cNvGrpSpPr/>
          <p:nvPr/>
        </p:nvGrpSpPr>
        <p:grpSpPr>
          <a:xfrm>
            <a:off x="4465891" y="1705133"/>
            <a:ext cx="817625" cy="1173372"/>
            <a:chOff x="1908055" y="1491640"/>
            <a:chExt cx="1829305" cy="2415903"/>
          </a:xfrm>
        </p:grpSpPr>
        <p:sp>
          <p:nvSpPr>
            <p:cNvPr id="23" name="Can 22"/>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4" name="Can 23"/>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5" name="Moon 24"/>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26" name="Group 25"/>
          <p:cNvGrpSpPr/>
          <p:nvPr/>
        </p:nvGrpSpPr>
        <p:grpSpPr>
          <a:xfrm>
            <a:off x="7236544" y="2751779"/>
            <a:ext cx="666749" cy="1203455"/>
            <a:chOff x="4266761" y="1402656"/>
            <a:chExt cx="1481654" cy="2415903"/>
          </a:xfrm>
        </p:grpSpPr>
        <p:sp>
          <p:nvSpPr>
            <p:cNvPr id="27" name="Can 26"/>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8" name="Can 27"/>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9" name="Moon 28"/>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4" name="TextBox 33"/>
          <p:cNvSpPr txBox="1"/>
          <p:nvPr/>
        </p:nvSpPr>
        <p:spPr>
          <a:xfrm>
            <a:off x="3045490" y="4071852"/>
            <a:ext cx="1285480" cy="369332"/>
          </a:xfrm>
          <a:prstGeom prst="rect">
            <a:avLst/>
          </a:prstGeom>
          <a:noFill/>
        </p:spPr>
        <p:txBody>
          <a:bodyPr wrap="none" rtlCol="0">
            <a:spAutoFit/>
          </a:bodyPr>
          <a:lstStyle/>
          <a:p>
            <a:r>
              <a:rPr lang="en-US" dirty="0" smtClean="0"/>
              <a:t>Inactivatio</a:t>
            </a:r>
            <a:r>
              <a:rPr lang="en-US" dirty="0"/>
              <a:t>n</a:t>
            </a:r>
            <a:endParaRPr lang="en-US" dirty="0"/>
          </a:p>
        </p:txBody>
      </p:sp>
      <p:sp>
        <p:nvSpPr>
          <p:cNvPr id="35" name="Cloud 34"/>
          <p:cNvSpPr/>
          <p:nvPr/>
        </p:nvSpPr>
        <p:spPr>
          <a:xfrm>
            <a:off x="4946986" y="2089098"/>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nvGrpSpPr>
          <p:cNvPr id="38" name="Group 37"/>
          <p:cNvGrpSpPr/>
          <p:nvPr/>
        </p:nvGrpSpPr>
        <p:grpSpPr>
          <a:xfrm>
            <a:off x="4711164" y="3384734"/>
            <a:ext cx="817625" cy="1173372"/>
            <a:chOff x="1083185" y="3354647"/>
            <a:chExt cx="817625" cy="1173372"/>
          </a:xfrm>
        </p:grpSpPr>
        <p:grpSp>
          <p:nvGrpSpPr>
            <p:cNvPr id="30" name="Group 29"/>
            <p:cNvGrpSpPr/>
            <p:nvPr/>
          </p:nvGrpSpPr>
          <p:grpSpPr>
            <a:xfrm>
              <a:off x="1083185" y="3354647"/>
              <a:ext cx="817625" cy="1173372"/>
              <a:chOff x="1908055" y="1491640"/>
              <a:chExt cx="1829305" cy="2415903"/>
            </a:xfrm>
          </p:grpSpPr>
          <p:sp>
            <p:nvSpPr>
              <p:cNvPr id="31" name="Can 30"/>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2" name="Can 31"/>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3" name="Moon 32"/>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7" name="Cloud 36"/>
            <p:cNvSpPr/>
            <p:nvPr/>
          </p:nvSpPr>
          <p:spPr>
            <a:xfrm>
              <a:off x="1548622" y="3745287"/>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grpSp>
        <p:nvGrpSpPr>
          <p:cNvPr id="40" name="Group 39"/>
          <p:cNvGrpSpPr/>
          <p:nvPr/>
        </p:nvGrpSpPr>
        <p:grpSpPr>
          <a:xfrm>
            <a:off x="4693803" y="3361873"/>
            <a:ext cx="855728" cy="1037885"/>
            <a:chOff x="4693369" y="3127943"/>
            <a:chExt cx="855728" cy="1037885"/>
          </a:xfrm>
        </p:grpSpPr>
        <p:grpSp>
          <p:nvGrpSpPr>
            <p:cNvPr id="14" name="Group 13"/>
            <p:cNvGrpSpPr/>
            <p:nvPr/>
          </p:nvGrpSpPr>
          <p:grpSpPr>
            <a:xfrm>
              <a:off x="4693369" y="3127943"/>
              <a:ext cx="855728" cy="1037885"/>
              <a:chOff x="978462" y="2240185"/>
              <a:chExt cx="1829305" cy="2102786"/>
            </a:xfrm>
          </p:grpSpPr>
          <p:sp>
            <p:nvSpPr>
              <p:cNvPr id="15" name="Can 14"/>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6" name="Can 15"/>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7" name="Moon 16"/>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9" name="Cloud 38"/>
            <p:cNvSpPr/>
            <p:nvPr/>
          </p:nvSpPr>
          <p:spPr>
            <a:xfrm>
              <a:off x="5186618" y="3558804"/>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sp>
        <p:nvSpPr>
          <p:cNvPr id="46" name="Freeform 45"/>
          <p:cNvSpPr/>
          <p:nvPr/>
        </p:nvSpPr>
        <p:spPr>
          <a:xfrm>
            <a:off x="2773180" y="1304144"/>
            <a:ext cx="6610663" cy="3448112"/>
          </a:xfrm>
          <a:custGeom>
            <a:avLst/>
            <a:gdLst>
              <a:gd name="connsiteX0" fmla="*/ 0 w 6610663"/>
              <a:gd name="connsiteY0" fmla="*/ 914400 h 3448112"/>
              <a:gd name="connsiteX1" fmla="*/ 59961 w 6610663"/>
              <a:gd name="connsiteY1" fmla="*/ 839449 h 3448112"/>
              <a:gd name="connsiteX2" fmla="*/ 209863 w 6610663"/>
              <a:gd name="connsiteY2" fmla="*/ 629587 h 3448112"/>
              <a:gd name="connsiteX3" fmla="*/ 449705 w 6610663"/>
              <a:gd name="connsiteY3" fmla="*/ 569626 h 3448112"/>
              <a:gd name="connsiteX4" fmla="*/ 794479 w 6610663"/>
              <a:gd name="connsiteY4" fmla="*/ 584617 h 3448112"/>
              <a:gd name="connsiteX5" fmla="*/ 1079292 w 6610663"/>
              <a:gd name="connsiteY5" fmla="*/ 659567 h 3448112"/>
              <a:gd name="connsiteX6" fmla="*/ 1229194 w 6610663"/>
              <a:gd name="connsiteY6" fmla="*/ 809469 h 3448112"/>
              <a:gd name="connsiteX7" fmla="*/ 1394086 w 6610663"/>
              <a:gd name="connsiteY7" fmla="*/ 1049312 h 3448112"/>
              <a:gd name="connsiteX8" fmla="*/ 1484027 w 6610663"/>
              <a:gd name="connsiteY8" fmla="*/ 1259174 h 3448112"/>
              <a:gd name="connsiteX9" fmla="*/ 1528997 w 6610663"/>
              <a:gd name="connsiteY9" fmla="*/ 1573967 h 3448112"/>
              <a:gd name="connsiteX10" fmla="*/ 1573968 w 6610663"/>
              <a:gd name="connsiteY10" fmla="*/ 2008682 h 3448112"/>
              <a:gd name="connsiteX11" fmla="*/ 1768840 w 6610663"/>
              <a:gd name="connsiteY11" fmla="*/ 2668249 h 3448112"/>
              <a:gd name="connsiteX12" fmla="*/ 1903751 w 6610663"/>
              <a:gd name="connsiteY12" fmla="*/ 2998033 h 3448112"/>
              <a:gd name="connsiteX13" fmla="*/ 1963712 w 6610663"/>
              <a:gd name="connsiteY13" fmla="*/ 3312826 h 3448112"/>
              <a:gd name="connsiteX14" fmla="*/ 2158584 w 6610663"/>
              <a:gd name="connsiteY14" fmla="*/ 3417758 h 3448112"/>
              <a:gd name="connsiteX15" fmla="*/ 2458387 w 6610663"/>
              <a:gd name="connsiteY15" fmla="*/ 3447738 h 3448112"/>
              <a:gd name="connsiteX16" fmla="*/ 2563318 w 6610663"/>
              <a:gd name="connsiteY16" fmla="*/ 3402767 h 3448112"/>
              <a:gd name="connsiteX17" fmla="*/ 2683240 w 6610663"/>
              <a:gd name="connsiteY17" fmla="*/ 3177915 h 3448112"/>
              <a:gd name="connsiteX18" fmla="*/ 2773181 w 6610663"/>
              <a:gd name="connsiteY18" fmla="*/ 2908092 h 3448112"/>
              <a:gd name="connsiteX19" fmla="*/ 2788171 w 6610663"/>
              <a:gd name="connsiteY19" fmla="*/ 2323476 h 3448112"/>
              <a:gd name="connsiteX20" fmla="*/ 2803161 w 6610663"/>
              <a:gd name="connsiteY20" fmla="*/ 1843790 h 3448112"/>
              <a:gd name="connsiteX21" fmla="*/ 2848131 w 6610663"/>
              <a:gd name="connsiteY21" fmla="*/ 1409076 h 3448112"/>
              <a:gd name="connsiteX22" fmla="*/ 2923082 w 6610663"/>
              <a:gd name="connsiteY22" fmla="*/ 1304145 h 3448112"/>
              <a:gd name="connsiteX23" fmla="*/ 3057994 w 6610663"/>
              <a:gd name="connsiteY23" fmla="*/ 1214204 h 3448112"/>
              <a:gd name="connsiteX24" fmla="*/ 3312827 w 6610663"/>
              <a:gd name="connsiteY24" fmla="*/ 1229194 h 3448112"/>
              <a:gd name="connsiteX25" fmla="*/ 3492709 w 6610663"/>
              <a:gd name="connsiteY25" fmla="*/ 1319135 h 3448112"/>
              <a:gd name="connsiteX26" fmla="*/ 3747541 w 6610663"/>
              <a:gd name="connsiteY26" fmla="*/ 1543987 h 3448112"/>
              <a:gd name="connsiteX27" fmla="*/ 3912433 w 6610663"/>
              <a:gd name="connsiteY27" fmla="*/ 1813810 h 3448112"/>
              <a:gd name="connsiteX28" fmla="*/ 4122295 w 6610663"/>
              <a:gd name="connsiteY28" fmla="*/ 2503358 h 3448112"/>
              <a:gd name="connsiteX29" fmla="*/ 4302177 w 6610663"/>
              <a:gd name="connsiteY29" fmla="*/ 2668249 h 3448112"/>
              <a:gd name="connsiteX30" fmla="*/ 4572000 w 6610663"/>
              <a:gd name="connsiteY30" fmla="*/ 2818151 h 3448112"/>
              <a:gd name="connsiteX31" fmla="*/ 4841823 w 6610663"/>
              <a:gd name="connsiteY31" fmla="*/ 2833141 h 3448112"/>
              <a:gd name="connsiteX32" fmla="*/ 5411450 w 6610663"/>
              <a:gd name="connsiteY32" fmla="*/ 2698230 h 3448112"/>
              <a:gd name="connsiteX33" fmla="*/ 5621312 w 6610663"/>
              <a:gd name="connsiteY33" fmla="*/ 1963712 h 3448112"/>
              <a:gd name="connsiteX34" fmla="*/ 5786204 w 6610663"/>
              <a:gd name="connsiteY34" fmla="*/ 1693889 h 3448112"/>
              <a:gd name="connsiteX35" fmla="*/ 5921115 w 6610663"/>
              <a:gd name="connsiteY35" fmla="*/ 1109272 h 3448112"/>
              <a:gd name="connsiteX36" fmla="*/ 6130977 w 6610663"/>
              <a:gd name="connsiteY36" fmla="*/ 554636 h 3448112"/>
              <a:gd name="connsiteX37" fmla="*/ 6340840 w 6610663"/>
              <a:gd name="connsiteY37" fmla="*/ 254833 h 3448112"/>
              <a:gd name="connsiteX38" fmla="*/ 6550702 w 6610663"/>
              <a:gd name="connsiteY38" fmla="*/ 44971 h 3448112"/>
              <a:gd name="connsiteX39" fmla="*/ 6610663 w 6610663"/>
              <a:gd name="connsiteY39" fmla="*/ 0 h 34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10663" h="3448112">
                <a:moveTo>
                  <a:pt x="0" y="914400"/>
                </a:moveTo>
                <a:cubicBezTo>
                  <a:pt x="12492" y="900659"/>
                  <a:pt x="24984" y="886918"/>
                  <a:pt x="59961" y="839449"/>
                </a:cubicBezTo>
                <a:cubicBezTo>
                  <a:pt x="94938" y="791980"/>
                  <a:pt x="144906" y="674557"/>
                  <a:pt x="209863" y="629587"/>
                </a:cubicBezTo>
                <a:cubicBezTo>
                  <a:pt x="274820" y="584617"/>
                  <a:pt x="352269" y="577121"/>
                  <a:pt x="449705" y="569626"/>
                </a:cubicBezTo>
                <a:cubicBezTo>
                  <a:pt x="547141" y="562131"/>
                  <a:pt x="689548" y="569627"/>
                  <a:pt x="794479" y="584617"/>
                </a:cubicBezTo>
                <a:cubicBezTo>
                  <a:pt x="899410" y="599607"/>
                  <a:pt x="1006840" y="622092"/>
                  <a:pt x="1079292" y="659567"/>
                </a:cubicBezTo>
                <a:cubicBezTo>
                  <a:pt x="1151744" y="697042"/>
                  <a:pt x="1176728" y="744512"/>
                  <a:pt x="1229194" y="809469"/>
                </a:cubicBezTo>
                <a:cubicBezTo>
                  <a:pt x="1281660" y="874426"/>
                  <a:pt x="1351614" y="974361"/>
                  <a:pt x="1394086" y="1049312"/>
                </a:cubicBezTo>
                <a:cubicBezTo>
                  <a:pt x="1436558" y="1124263"/>
                  <a:pt x="1461542" y="1171732"/>
                  <a:pt x="1484027" y="1259174"/>
                </a:cubicBezTo>
                <a:cubicBezTo>
                  <a:pt x="1506512" y="1346616"/>
                  <a:pt x="1514007" y="1449049"/>
                  <a:pt x="1528997" y="1573967"/>
                </a:cubicBezTo>
                <a:cubicBezTo>
                  <a:pt x="1543987" y="1698885"/>
                  <a:pt x="1533994" y="1826302"/>
                  <a:pt x="1573968" y="2008682"/>
                </a:cubicBezTo>
                <a:cubicBezTo>
                  <a:pt x="1613942" y="2191062"/>
                  <a:pt x="1713876" y="2503357"/>
                  <a:pt x="1768840" y="2668249"/>
                </a:cubicBezTo>
                <a:cubicBezTo>
                  <a:pt x="1823804" y="2833141"/>
                  <a:pt x="1871272" y="2890604"/>
                  <a:pt x="1903751" y="2998033"/>
                </a:cubicBezTo>
                <a:cubicBezTo>
                  <a:pt x="1936230" y="3105462"/>
                  <a:pt x="1921240" y="3242872"/>
                  <a:pt x="1963712" y="3312826"/>
                </a:cubicBezTo>
                <a:cubicBezTo>
                  <a:pt x="2006184" y="3382780"/>
                  <a:pt x="2076138" y="3395273"/>
                  <a:pt x="2158584" y="3417758"/>
                </a:cubicBezTo>
                <a:cubicBezTo>
                  <a:pt x="2241030" y="3440243"/>
                  <a:pt x="2390931" y="3450236"/>
                  <a:pt x="2458387" y="3447738"/>
                </a:cubicBezTo>
                <a:cubicBezTo>
                  <a:pt x="2525843" y="3445240"/>
                  <a:pt x="2525843" y="3447737"/>
                  <a:pt x="2563318" y="3402767"/>
                </a:cubicBezTo>
                <a:cubicBezTo>
                  <a:pt x="2600793" y="3357797"/>
                  <a:pt x="2648263" y="3260361"/>
                  <a:pt x="2683240" y="3177915"/>
                </a:cubicBezTo>
                <a:cubicBezTo>
                  <a:pt x="2718217" y="3095469"/>
                  <a:pt x="2755693" y="3050498"/>
                  <a:pt x="2773181" y="2908092"/>
                </a:cubicBezTo>
                <a:cubicBezTo>
                  <a:pt x="2790669" y="2765686"/>
                  <a:pt x="2783174" y="2500860"/>
                  <a:pt x="2788171" y="2323476"/>
                </a:cubicBezTo>
                <a:cubicBezTo>
                  <a:pt x="2793168" y="2146092"/>
                  <a:pt x="2793168" y="1996190"/>
                  <a:pt x="2803161" y="1843790"/>
                </a:cubicBezTo>
                <a:cubicBezTo>
                  <a:pt x="2813154" y="1691390"/>
                  <a:pt x="2828144" y="1499017"/>
                  <a:pt x="2848131" y="1409076"/>
                </a:cubicBezTo>
                <a:cubicBezTo>
                  <a:pt x="2868118" y="1319135"/>
                  <a:pt x="2888105" y="1336624"/>
                  <a:pt x="2923082" y="1304145"/>
                </a:cubicBezTo>
                <a:cubicBezTo>
                  <a:pt x="2958059" y="1271666"/>
                  <a:pt x="2993037" y="1226696"/>
                  <a:pt x="3057994" y="1214204"/>
                </a:cubicBezTo>
                <a:cubicBezTo>
                  <a:pt x="3122952" y="1201712"/>
                  <a:pt x="3240375" y="1211706"/>
                  <a:pt x="3312827" y="1229194"/>
                </a:cubicBezTo>
                <a:cubicBezTo>
                  <a:pt x="3385279" y="1246682"/>
                  <a:pt x="3420257" y="1266670"/>
                  <a:pt x="3492709" y="1319135"/>
                </a:cubicBezTo>
                <a:cubicBezTo>
                  <a:pt x="3565161" y="1371600"/>
                  <a:pt x="3677587" y="1461541"/>
                  <a:pt x="3747541" y="1543987"/>
                </a:cubicBezTo>
                <a:cubicBezTo>
                  <a:pt x="3817495" y="1626433"/>
                  <a:pt x="3849974" y="1653915"/>
                  <a:pt x="3912433" y="1813810"/>
                </a:cubicBezTo>
                <a:cubicBezTo>
                  <a:pt x="3974892" y="1973705"/>
                  <a:pt x="4057338" y="2360952"/>
                  <a:pt x="4122295" y="2503358"/>
                </a:cubicBezTo>
                <a:cubicBezTo>
                  <a:pt x="4187252" y="2645764"/>
                  <a:pt x="4227226" y="2615784"/>
                  <a:pt x="4302177" y="2668249"/>
                </a:cubicBezTo>
                <a:cubicBezTo>
                  <a:pt x="4377128" y="2720714"/>
                  <a:pt x="4482059" y="2790669"/>
                  <a:pt x="4572000" y="2818151"/>
                </a:cubicBezTo>
                <a:cubicBezTo>
                  <a:pt x="4661941" y="2845633"/>
                  <a:pt x="4701915" y="2853128"/>
                  <a:pt x="4841823" y="2833141"/>
                </a:cubicBezTo>
                <a:cubicBezTo>
                  <a:pt x="4981731" y="2813154"/>
                  <a:pt x="5281535" y="2843135"/>
                  <a:pt x="5411450" y="2698230"/>
                </a:cubicBezTo>
                <a:cubicBezTo>
                  <a:pt x="5541365" y="2553325"/>
                  <a:pt x="5558853" y="2131102"/>
                  <a:pt x="5621312" y="1963712"/>
                </a:cubicBezTo>
                <a:cubicBezTo>
                  <a:pt x="5683771" y="1796322"/>
                  <a:pt x="5736237" y="1836296"/>
                  <a:pt x="5786204" y="1693889"/>
                </a:cubicBezTo>
                <a:cubicBezTo>
                  <a:pt x="5836171" y="1551482"/>
                  <a:pt x="5863653" y="1299147"/>
                  <a:pt x="5921115" y="1109272"/>
                </a:cubicBezTo>
                <a:cubicBezTo>
                  <a:pt x="5978577" y="919397"/>
                  <a:pt x="6061023" y="697042"/>
                  <a:pt x="6130977" y="554636"/>
                </a:cubicBezTo>
                <a:cubicBezTo>
                  <a:pt x="6200931" y="412230"/>
                  <a:pt x="6270886" y="339777"/>
                  <a:pt x="6340840" y="254833"/>
                </a:cubicBezTo>
                <a:cubicBezTo>
                  <a:pt x="6410794" y="169889"/>
                  <a:pt x="6505731" y="87443"/>
                  <a:pt x="6550702" y="44971"/>
                </a:cubicBezTo>
                <a:cubicBezTo>
                  <a:pt x="6595673" y="2499"/>
                  <a:pt x="6603168" y="1249"/>
                  <a:pt x="6610663"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5589949" y="4167641"/>
            <a:ext cx="4776344" cy="1499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465891" y="4749289"/>
            <a:ext cx="5902159" cy="2196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383843" y="4193073"/>
            <a:ext cx="2308645" cy="523220"/>
          </a:xfrm>
          <a:prstGeom prst="rect">
            <a:avLst/>
          </a:prstGeom>
          <a:noFill/>
        </p:spPr>
        <p:txBody>
          <a:bodyPr wrap="none" rtlCol="0">
            <a:spAutoFit/>
          </a:bodyPr>
          <a:lstStyle/>
          <a:p>
            <a:r>
              <a:rPr lang="en-US" sz="2800" dirty="0" err="1" smtClean="0">
                <a:solidFill>
                  <a:schemeClr val="accent6"/>
                </a:solidFill>
              </a:rPr>
              <a:t>ΔG</a:t>
            </a:r>
            <a:r>
              <a:rPr lang="en-US" sz="2800" baseline="-25000" dirty="0" err="1" smtClean="0">
                <a:solidFill>
                  <a:schemeClr val="accent6"/>
                </a:solidFill>
              </a:rPr>
              <a:t>bind</a:t>
            </a:r>
            <a:r>
              <a:rPr lang="en-US" sz="2800" dirty="0" smtClean="0">
                <a:solidFill>
                  <a:schemeClr val="accent6"/>
                </a:solidFill>
              </a:rPr>
              <a:t> (-60mV)</a:t>
            </a:r>
            <a:endParaRPr lang="en-US" sz="2800" dirty="0">
              <a:solidFill>
                <a:schemeClr val="accent6"/>
              </a:solidFill>
            </a:endParaRPr>
          </a:p>
        </p:txBody>
      </p:sp>
      <p:sp>
        <p:nvSpPr>
          <p:cNvPr id="51" name="TextBox 50"/>
          <p:cNvSpPr txBox="1"/>
          <p:nvPr/>
        </p:nvSpPr>
        <p:spPr>
          <a:xfrm>
            <a:off x="509666" y="359764"/>
            <a:ext cx="1233030" cy="523220"/>
          </a:xfrm>
          <a:prstGeom prst="rect">
            <a:avLst/>
          </a:prstGeom>
          <a:noFill/>
        </p:spPr>
        <p:txBody>
          <a:bodyPr wrap="none" rtlCol="0">
            <a:spAutoFit/>
          </a:bodyPr>
          <a:lstStyle/>
          <a:p>
            <a:r>
              <a:rPr lang="en-US" sz="2800" dirty="0" smtClean="0"/>
              <a:t>-60 mV</a:t>
            </a:r>
            <a:endParaRPr lang="en-US" sz="2800" dirty="0"/>
          </a:p>
        </p:txBody>
      </p:sp>
    </p:spTree>
    <p:extLst>
      <p:ext uri="{BB962C8B-B14F-4D97-AF65-F5344CB8AC3E}">
        <p14:creationId xmlns:p14="http://schemas.microsoft.com/office/powerpoint/2010/main" val="7594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9" presetClass="exit" presetSubtype="0" fill="hold" grpId="0" nodeType="with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dissolve">
                                      <p:cBhvr>
                                        <p:cTn id="30" dur="500"/>
                                        <p:tgtEl>
                                          <p:spTgt spid="40"/>
                                        </p:tgtEl>
                                      </p:cBhvr>
                                    </p:animEffect>
                                  </p:childTnLst>
                                </p:cTn>
                              </p:par>
                              <p:par>
                                <p:cTn id="31" presetID="9" presetClass="exit" presetSubtype="0" fill="hold" nodeType="withEffect">
                                  <p:stCondLst>
                                    <p:cond delay="0"/>
                                  </p:stCondLst>
                                  <p:childTnLst>
                                    <p:animEffect transition="out" filter="dissolv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p:bldP spid="35" grpId="0" animBg="1"/>
      <p:bldP spid="35" grpId="1" animBg="1"/>
      <p:bldP spid="46" grpId="0" animBg="1"/>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55</a:t>
            </a:fld>
            <a:endParaRPr lang="en-US"/>
          </a:p>
        </p:txBody>
      </p:sp>
      <p:cxnSp>
        <p:nvCxnSpPr>
          <p:cNvPr id="6" name="Straight Arrow Connector 5"/>
          <p:cNvCxnSpPr/>
          <p:nvPr/>
        </p:nvCxnSpPr>
        <p:spPr>
          <a:xfrm flipV="1">
            <a:off x="2739376" y="1462226"/>
            <a:ext cx="0" cy="34794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39376" y="4941698"/>
            <a:ext cx="7113320" cy="46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88714" y="5122469"/>
            <a:ext cx="2713179" cy="369332"/>
          </a:xfrm>
          <a:prstGeom prst="rect">
            <a:avLst/>
          </a:prstGeom>
          <a:noFill/>
        </p:spPr>
        <p:txBody>
          <a:bodyPr wrap="none" rtlCol="0">
            <a:spAutoFit/>
          </a:bodyPr>
          <a:lstStyle/>
          <a:p>
            <a:r>
              <a:rPr lang="en-US" smtClean="0"/>
              <a:t>Conformational coordinate</a:t>
            </a:r>
            <a:endParaRPr lang="en-US"/>
          </a:p>
        </p:txBody>
      </p:sp>
      <p:sp>
        <p:nvSpPr>
          <p:cNvPr id="10" name="TextBox 9"/>
          <p:cNvSpPr txBox="1"/>
          <p:nvPr/>
        </p:nvSpPr>
        <p:spPr>
          <a:xfrm rot="16200000">
            <a:off x="1747562" y="3362845"/>
            <a:ext cx="1291123" cy="369332"/>
          </a:xfrm>
          <a:prstGeom prst="rect">
            <a:avLst/>
          </a:prstGeom>
          <a:noFill/>
        </p:spPr>
        <p:txBody>
          <a:bodyPr wrap="none" rtlCol="0">
            <a:spAutoFit/>
          </a:bodyPr>
          <a:lstStyle/>
          <a:p>
            <a:r>
              <a:rPr lang="en-US" dirty="0" smtClean="0"/>
              <a:t>Free Energy</a:t>
            </a:r>
            <a:endParaRPr lang="en-US" dirty="0"/>
          </a:p>
        </p:txBody>
      </p:sp>
      <p:sp>
        <p:nvSpPr>
          <p:cNvPr id="11" name="TextBox 10"/>
          <p:cNvSpPr txBox="1"/>
          <p:nvPr/>
        </p:nvSpPr>
        <p:spPr>
          <a:xfrm>
            <a:off x="3850567" y="1084005"/>
            <a:ext cx="2021644" cy="369332"/>
          </a:xfrm>
          <a:prstGeom prst="rect">
            <a:avLst/>
          </a:prstGeom>
          <a:noFill/>
        </p:spPr>
        <p:txBody>
          <a:bodyPr wrap="none" rtlCol="0">
            <a:spAutoFit/>
          </a:bodyPr>
          <a:lstStyle/>
          <a:p>
            <a:r>
              <a:rPr lang="en-US" dirty="0" smtClean="0"/>
              <a:t>Open</a:t>
            </a:r>
            <a:r>
              <a:rPr lang="en-US" dirty="0" smtClean="0"/>
              <a:t> </a:t>
            </a:r>
            <a:r>
              <a:rPr lang="en-US" dirty="0" smtClean="0"/>
              <a:t>conformation</a:t>
            </a:r>
            <a:endParaRPr lang="en-US" dirty="0"/>
          </a:p>
        </p:txBody>
      </p:sp>
      <p:sp>
        <p:nvSpPr>
          <p:cNvPr id="12" name="TextBox 11"/>
          <p:cNvSpPr txBox="1"/>
          <p:nvPr/>
        </p:nvSpPr>
        <p:spPr>
          <a:xfrm>
            <a:off x="6481529" y="831515"/>
            <a:ext cx="2135456" cy="369332"/>
          </a:xfrm>
          <a:prstGeom prst="rect">
            <a:avLst/>
          </a:prstGeom>
          <a:noFill/>
        </p:spPr>
        <p:txBody>
          <a:bodyPr wrap="none" rtlCol="0">
            <a:spAutoFit/>
          </a:bodyPr>
          <a:lstStyle/>
          <a:p>
            <a:r>
              <a:rPr lang="en-US" dirty="0" smtClean="0"/>
              <a:t>Closed</a:t>
            </a:r>
            <a:r>
              <a:rPr lang="en-US" dirty="0" smtClean="0"/>
              <a:t> </a:t>
            </a:r>
            <a:r>
              <a:rPr lang="en-US" dirty="0" smtClean="0"/>
              <a:t>conformation</a:t>
            </a:r>
            <a:endParaRPr lang="en-US" dirty="0"/>
          </a:p>
        </p:txBody>
      </p:sp>
      <p:grpSp>
        <p:nvGrpSpPr>
          <p:cNvPr id="18" name="Group 17"/>
          <p:cNvGrpSpPr/>
          <p:nvPr/>
        </p:nvGrpSpPr>
        <p:grpSpPr>
          <a:xfrm>
            <a:off x="7224565" y="2751468"/>
            <a:ext cx="666749" cy="1203455"/>
            <a:chOff x="4266761" y="1402656"/>
            <a:chExt cx="1481654" cy="2415903"/>
          </a:xfrm>
        </p:grpSpPr>
        <p:sp>
          <p:nvSpPr>
            <p:cNvPr id="19" name="Can 18"/>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0" name="Can 19"/>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1" name="Moon 20"/>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22" name="Group 21"/>
          <p:cNvGrpSpPr/>
          <p:nvPr/>
        </p:nvGrpSpPr>
        <p:grpSpPr>
          <a:xfrm>
            <a:off x="4465891" y="1448578"/>
            <a:ext cx="817625" cy="1173372"/>
            <a:chOff x="1908055" y="1491640"/>
            <a:chExt cx="1829305" cy="2415903"/>
          </a:xfrm>
        </p:grpSpPr>
        <p:sp>
          <p:nvSpPr>
            <p:cNvPr id="23" name="Can 22"/>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4" name="Can 23"/>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5" name="Moon 24"/>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grpSp>
        <p:nvGrpSpPr>
          <p:cNvPr id="26" name="Group 25"/>
          <p:cNvGrpSpPr/>
          <p:nvPr/>
        </p:nvGrpSpPr>
        <p:grpSpPr>
          <a:xfrm>
            <a:off x="7236544" y="2751779"/>
            <a:ext cx="666749" cy="1203455"/>
            <a:chOff x="4266761" y="1402656"/>
            <a:chExt cx="1481654" cy="2415903"/>
          </a:xfrm>
        </p:grpSpPr>
        <p:sp>
          <p:nvSpPr>
            <p:cNvPr id="27" name="Can 26"/>
            <p:cNvSpPr/>
            <p:nvPr/>
          </p:nvSpPr>
          <p:spPr>
            <a:xfrm>
              <a:off x="4266761" y="1417314"/>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8" name="Can 27"/>
            <p:cNvSpPr/>
            <p:nvPr/>
          </p:nvSpPr>
          <p:spPr>
            <a:xfrm>
              <a:off x="4669762" y="1402656"/>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29" name="Moon 28"/>
            <p:cNvSpPr/>
            <p:nvPr/>
          </p:nvSpPr>
          <p:spPr>
            <a:xfrm flipH="1">
              <a:off x="5270493" y="3043813"/>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4" name="TextBox 33"/>
          <p:cNvSpPr txBox="1"/>
          <p:nvPr/>
        </p:nvSpPr>
        <p:spPr>
          <a:xfrm>
            <a:off x="3045490" y="4071852"/>
            <a:ext cx="1285480" cy="369332"/>
          </a:xfrm>
          <a:prstGeom prst="rect">
            <a:avLst/>
          </a:prstGeom>
          <a:noFill/>
        </p:spPr>
        <p:txBody>
          <a:bodyPr wrap="none" rtlCol="0">
            <a:spAutoFit/>
          </a:bodyPr>
          <a:lstStyle/>
          <a:p>
            <a:r>
              <a:rPr lang="en-US" dirty="0" smtClean="0"/>
              <a:t>Inactivatio</a:t>
            </a:r>
            <a:r>
              <a:rPr lang="en-US" dirty="0"/>
              <a:t>n</a:t>
            </a:r>
            <a:endParaRPr lang="en-US" dirty="0"/>
          </a:p>
        </p:txBody>
      </p:sp>
      <p:sp>
        <p:nvSpPr>
          <p:cNvPr id="35" name="Cloud 34"/>
          <p:cNvSpPr/>
          <p:nvPr/>
        </p:nvSpPr>
        <p:spPr>
          <a:xfrm>
            <a:off x="4932893" y="1863137"/>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nvGrpSpPr>
          <p:cNvPr id="38" name="Group 37"/>
          <p:cNvGrpSpPr/>
          <p:nvPr/>
        </p:nvGrpSpPr>
        <p:grpSpPr>
          <a:xfrm>
            <a:off x="4711164" y="3384734"/>
            <a:ext cx="817625" cy="1173372"/>
            <a:chOff x="1083185" y="3354647"/>
            <a:chExt cx="817625" cy="1173372"/>
          </a:xfrm>
        </p:grpSpPr>
        <p:grpSp>
          <p:nvGrpSpPr>
            <p:cNvPr id="30" name="Group 29"/>
            <p:cNvGrpSpPr/>
            <p:nvPr/>
          </p:nvGrpSpPr>
          <p:grpSpPr>
            <a:xfrm>
              <a:off x="1083185" y="3354647"/>
              <a:ext cx="817625" cy="1173372"/>
              <a:chOff x="1908055" y="1491640"/>
              <a:chExt cx="1829305" cy="2415903"/>
            </a:xfrm>
          </p:grpSpPr>
          <p:sp>
            <p:nvSpPr>
              <p:cNvPr id="31" name="Can 30"/>
              <p:cNvSpPr/>
              <p:nvPr/>
            </p:nvSpPr>
            <p:spPr>
              <a:xfrm>
                <a:off x="1908055" y="1506298"/>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2" name="Can 31"/>
              <p:cNvSpPr/>
              <p:nvPr/>
            </p:nvSpPr>
            <p:spPr>
              <a:xfrm>
                <a:off x="2658707" y="1491640"/>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33" name="Moon 32"/>
              <p:cNvSpPr/>
              <p:nvPr/>
            </p:nvSpPr>
            <p:spPr>
              <a:xfrm flipH="1">
                <a:off x="3259438" y="3132797"/>
                <a:ext cx="454832" cy="774746"/>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7" name="Cloud 36"/>
            <p:cNvSpPr/>
            <p:nvPr/>
          </p:nvSpPr>
          <p:spPr>
            <a:xfrm>
              <a:off x="1548622" y="3745287"/>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grpSp>
        <p:nvGrpSpPr>
          <p:cNvPr id="40" name="Group 39"/>
          <p:cNvGrpSpPr/>
          <p:nvPr/>
        </p:nvGrpSpPr>
        <p:grpSpPr>
          <a:xfrm>
            <a:off x="4693803" y="3361873"/>
            <a:ext cx="855728" cy="1037885"/>
            <a:chOff x="4693369" y="3127943"/>
            <a:chExt cx="855728" cy="1037885"/>
          </a:xfrm>
        </p:grpSpPr>
        <p:grpSp>
          <p:nvGrpSpPr>
            <p:cNvPr id="14" name="Group 13"/>
            <p:cNvGrpSpPr/>
            <p:nvPr/>
          </p:nvGrpSpPr>
          <p:grpSpPr>
            <a:xfrm>
              <a:off x="4693369" y="3127943"/>
              <a:ext cx="855728" cy="1037885"/>
              <a:chOff x="978462" y="2240185"/>
              <a:chExt cx="1829305" cy="2102786"/>
            </a:xfrm>
          </p:grpSpPr>
          <p:sp>
            <p:nvSpPr>
              <p:cNvPr id="15" name="Can 14"/>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6" name="Can 15"/>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7" name="Moon 16"/>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grpSp>
        <p:sp>
          <p:nvSpPr>
            <p:cNvPr id="39" name="Cloud 38"/>
            <p:cNvSpPr/>
            <p:nvPr/>
          </p:nvSpPr>
          <p:spPr>
            <a:xfrm>
              <a:off x="5186618" y="3558804"/>
              <a:ext cx="349820" cy="266181"/>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cxnSp>
        <p:nvCxnSpPr>
          <p:cNvPr id="47" name="Straight Connector 46"/>
          <p:cNvCxnSpPr/>
          <p:nvPr/>
        </p:nvCxnSpPr>
        <p:spPr>
          <a:xfrm flipV="1">
            <a:off x="5589949" y="4242591"/>
            <a:ext cx="4776344" cy="14991"/>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494290" y="4553840"/>
            <a:ext cx="5902159" cy="21964"/>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73926" y="3568992"/>
            <a:ext cx="2308645" cy="523220"/>
          </a:xfrm>
          <a:prstGeom prst="rect">
            <a:avLst/>
          </a:prstGeom>
          <a:noFill/>
        </p:spPr>
        <p:txBody>
          <a:bodyPr wrap="none" rtlCol="0">
            <a:spAutoFit/>
          </a:bodyPr>
          <a:lstStyle/>
          <a:p>
            <a:r>
              <a:rPr lang="en-US" sz="2800" dirty="0" err="1" smtClean="0">
                <a:solidFill>
                  <a:schemeClr val="accent6"/>
                </a:solidFill>
              </a:rPr>
              <a:t>ΔG</a:t>
            </a:r>
            <a:r>
              <a:rPr lang="en-US" sz="2800" baseline="-25000" dirty="0" err="1" smtClean="0">
                <a:solidFill>
                  <a:schemeClr val="accent6"/>
                </a:solidFill>
              </a:rPr>
              <a:t>bind</a:t>
            </a:r>
            <a:r>
              <a:rPr lang="en-US" sz="2800" dirty="0" smtClean="0">
                <a:solidFill>
                  <a:schemeClr val="accent6"/>
                </a:solidFill>
              </a:rPr>
              <a:t> (-90mV)</a:t>
            </a:r>
            <a:endParaRPr lang="en-US" sz="2800" dirty="0">
              <a:solidFill>
                <a:schemeClr val="accent6"/>
              </a:solidFill>
            </a:endParaRPr>
          </a:p>
        </p:txBody>
      </p:sp>
      <p:sp>
        <p:nvSpPr>
          <p:cNvPr id="42" name="Freeform 41"/>
          <p:cNvSpPr/>
          <p:nvPr/>
        </p:nvSpPr>
        <p:spPr>
          <a:xfrm>
            <a:off x="2758190" y="1184085"/>
            <a:ext cx="6476861" cy="3093855"/>
          </a:xfrm>
          <a:custGeom>
            <a:avLst/>
            <a:gdLst>
              <a:gd name="connsiteX0" fmla="*/ 0 w 6476861"/>
              <a:gd name="connsiteY0" fmla="*/ 809607 h 3093855"/>
              <a:gd name="connsiteX1" fmla="*/ 119921 w 6476861"/>
              <a:gd name="connsiteY1" fmla="*/ 644715 h 3093855"/>
              <a:gd name="connsiteX2" fmla="*/ 449705 w 6476861"/>
              <a:gd name="connsiteY2" fmla="*/ 494813 h 3093855"/>
              <a:gd name="connsiteX3" fmla="*/ 884420 w 6476861"/>
              <a:gd name="connsiteY3" fmla="*/ 509804 h 3093855"/>
              <a:gd name="connsiteX4" fmla="*/ 1304144 w 6476861"/>
              <a:gd name="connsiteY4" fmla="*/ 734656 h 3093855"/>
              <a:gd name="connsiteX5" fmla="*/ 1499017 w 6476861"/>
              <a:gd name="connsiteY5" fmla="*/ 1019469 h 3093855"/>
              <a:gd name="connsiteX6" fmla="*/ 1813810 w 6476861"/>
              <a:gd name="connsiteY6" fmla="*/ 1274302 h 3093855"/>
              <a:gd name="connsiteX7" fmla="*/ 2128603 w 6476861"/>
              <a:gd name="connsiteY7" fmla="*/ 1349253 h 3093855"/>
              <a:gd name="connsiteX8" fmla="*/ 2443397 w 6476861"/>
              <a:gd name="connsiteY8" fmla="*/ 1304282 h 3093855"/>
              <a:gd name="connsiteX9" fmla="*/ 2698230 w 6476861"/>
              <a:gd name="connsiteY9" fmla="*/ 1094420 h 3093855"/>
              <a:gd name="connsiteX10" fmla="*/ 3013023 w 6476861"/>
              <a:gd name="connsiteY10" fmla="*/ 989489 h 3093855"/>
              <a:gd name="connsiteX11" fmla="*/ 3612630 w 6476861"/>
              <a:gd name="connsiteY11" fmla="*/ 1124400 h 3093855"/>
              <a:gd name="connsiteX12" fmla="*/ 3972394 w 6476861"/>
              <a:gd name="connsiteY12" fmla="*/ 1559115 h 3093855"/>
              <a:gd name="connsiteX13" fmla="*/ 4152276 w 6476861"/>
              <a:gd name="connsiteY13" fmla="*/ 2053790 h 3093855"/>
              <a:gd name="connsiteX14" fmla="*/ 4362138 w 6476861"/>
              <a:gd name="connsiteY14" fmla="*/ 2668387 h 3093855"/>
              <a:gd name="connsiteX15" fmla="*/ 4646951 w 6476861"/>
              <a:gd name="connsiteY15" fmla="*/ 3013161 h 3093855"/>
              <a:gd name="connsiteX16" fmla="*/ 4931764 w 6476861"/>
              <a:gd name="connsiteY16" fmla="*/ 3073122 h 3093855"/>
              <a:gd name="connsiteX17" fmla="*/ 5321508 w 6476861"/>
              <a:gd name="connsiteY17" fmla="*/ 2728348 h 3093855"/>
              <a:gd name="connsiteX18" fmla="*/ 5786203 w 6476861"/>
              <a:gd name="connsiteY18" fmla="*/ 2113751 h 3093855"/>
              <a:gd name="connsiteX19" fmla="*/ 5966085 w 6476861"/>
              <a:gd name="connsiteY19" fmla="*/ 1079430 h 3093855"/>
              <a:gd name="connsiteX20" fmla="*/ 6235908 w 6476861"/>
              <a:gd name="connsiteY20" fmla="*/ 299941 h 3093855"/>
              <a:gd name="connsiteX21" fmla="*/ 6445771 w 6476861"/>
              <a:gd name="connsiteY21" fmla="*/ 45108 h 3093855"/>
              <a:gd name="connsiteX22" fmla="*/ 6475751 w 6476861"/>
              <a:gd name="connsiteY22" fmla="*/ 138 h 30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76861" h="3093855">
                <a:moveTo>
                  <a:pt x="0" y="809607"/>
                </a:moveTo>
                <a:cubicBezTo>
                  <a:pt x="22485" y="753394"/>
                  <a:pt x="44970" y="697181"/>
                  <a:pt x="119921" y="644715"/>
                </a:cubicBezTo>
                <a:cubicBezTo>
                  <a:pt x="194872" y="592249"/>
                  <a:pt x="322289" y="517298"/>
                  <a:pt x="449705" y="494813"/>
                </a:cubicBezTo>
                <a:cubicBezTo>
                  <a:pt x="577122" y="472328"/>
                  <a:pt x="742014" y="469830"/>
                  <a:pt x="884420" y="509804"/>
                </a:cubicBezTo>
                <a:cubicBezTo>
                  <a:pt x="1026827" y="549778"/>
                  <a:pt x="1201711" y="649712"/>
                  <a:pt x="1304144" y="734656"/>
                </a:cubicBezTo>
                <a:cubicBezTo>
                  <a:pt x="1406577" y="819600"/>
                  <a:pt x="1414073" y="929528"/>
                  <a:pt x="1499017" y="1019469"/>
                </a:cubicBezTo>
                <a:cubicBezTo>
                  <a:pt x="1583961" y="1109410"/>
                  <a:pt x="1708879" y="1219338"/>
                  <a:pt x="1813810" y="1274302"/>
                </a:cubicBezTo>
                <a:cubicBezTo>
                  <a:pt x="1918741" y="1329266"/>
                  <a:pt x="2023672" y="1344256"/>
                  <a:pt x="2128603" y="1349253"/>
                </a:cubicBezTo>
                <a:cubicBezTo>
                  <a:pt x="2233534" y="1354250"/>
                  <a:pt x="2348459" y="1346754"/>
                  <a:pt x="2443397" y="1304282"/>
                </a:cubicBezTo>
                <a:cubicBezTo>
                  <a:pt x="2538335" y="1261810"/>
                  <a:pt x="2603292" y="1146885"/>
                  <a:pt x="2698230" y="1094420"/>
                </a:cubicBezTo>
                <a:cubicBezTo>
                  <a:pt x="2793168" y="1041955"/>
                  <a:pt x="2860623" y="984492"/>
                  <a:pt x="3013023" y="989489"/>
                </a:cubicBezTo>
                <a:cubicBezTo>
                  <a:pt x="3165423" y="994486"/>
                  <a:pt x="3452735" y="1029462"/>
                  <a:pt x="3612630" y="1124400"/>
                </a:cubicBezTo>
                <a:cubicBezTo>
                  <a:pt x="3772525" y="1219338"/>
                  <a:pt x="3882453" y="1404217"/>
                  <a:pt x="3972394" y="1559115"/>
                </a:cubicBezTo>
                <a:cubicBezTo>
                  <a:pt x="4062335" y="1714013"/>
                  <a:pt x="4087319" y="1868911"/>
                  <a:pt x="4152276" y="2053790"/>
                </a:cubicBezTo>
                <a:cubicBezTo>
                  <a:pt x="4217233" y="2238669"/>
                  <a:pt x="4279692" y="2508492"/>
                  <a:pt x="4362138" y="2668387"/>
                </a:cubicBezTo>
                <a:cubicBezTo>
                  <a:pt x="4444584" y="2828282"/>
                  <a:pt x="4552013" y="2945705"/>
                  <a:pt x="4646951" y="3013161"/>
                </a:cubicBezTo>
                <a:cubicBezTo>
                  <a:pt x="4741889" y="3080617"/>
                  <a:pt x="4819338" y="3120591"/>
                  <a:pt x="4931764" y="3073122"/>
                </a:cubicBezTo>
                <a:cubicBezTo>
                  <a:pt x="5044190" y="3025653"/>
                  <a:pt x="5179102" y="2888243"/>
                  <a:pt x="5321508" y="2728348"/>
                </a:cubicBezTo>
                <a:cubicBezTo>
                  <a:pt x="5463914" y="2568453"/>
                  <a:pt x="5678773" y="2388571"/>
                  <a:pt x="5786203" y="2113751"/>
                </a:cubicBezTo>
                <a:cubicBezTo>
                  <a:pt x="5893633" y="1838931"/>
                  <a:pt x="5891134" y="1381732"/>
                  <a:pt x="5966085" y="1079430"/>
                </a:cubicBezTo>
                <a:cubicBezTo>
                  <a:pt x="6041036" y="777128"/>
                  <a:pt x="6155960" y="472328"/>
                  <a:pt x="6235908" y="299941"/>
                </a:cubicBezTo>
                <a:cubicBezTo>
                  <a:pt x="6315856" y="127554"/>
                  <a:pt x="6405797" y="95075"/>
                  <a:pt x="6445771" y="45108"/>
                </a:cubicBezTo>
                <a:cubicBezTo>
                  <a:pt x="6485745" y="-4859"/>
                  <a:pt x="6475751" y="138"/>
                  <a:pt x="6475751" y="138"/>
                </a:cubicBezTo>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739376" y="1239674"/>
            <a:ext cx="6970426" cy="3322287"/>
          </a:xfrm>
          <a:custGeom>
            <a:avLst/>
            <a:gdLst>
              <a:gd name="connsiteX0" fmla="*/ 0 w 6970426"/>
              <a:gd name="connsiteY0" fmla="*/ 764499 h 3322287"/>
              <a:gd name="connsiteX1" fmla="*/ 119921 w 6970426"/>
              <a:gd name="connsiteY1" fmla="*/ 674558 h 3322287"/>
              <a:gd name="connsiteX2" fmla="*/ 314794 w 6970426"/>
              <a:gd name="connsiteY2" fmla="*/ 599607 h 3322287"/>
              <a:gd name="connsiteX3" fmla="*/ 554636 w 6970426"/>
              <a:gd name="connsiteY3" fmla="*/ 539646 h 3322287"/>
              <a:gd name="connsiteX4" fmla="*/ 809469 w 6970426"/>
              <a:gd name="connsiteY4" fmla="*/ 554637 h 3322287"/>
              <a:gd name="connsiteX5" fmla="*/ 869430 w 6970426"/>
              <a:gd name="connsiteY5" fmla="*/ 599607 h 3322287"/>
              <a:gd name="connsiteX6" fmla="*/ 1199213 w 6970426"/>
              <a:gd name="connsiteY6" fmla="*/ 824459 h 3322287"/>
              <a:gd name="connsiteX7" fmla="*/ 1379095 w 6970426"/>
              <a:gd name="connsiteY7" fmla="*/ 1049312 h 3322287"/>
              <a:gd name="connsiteX8" fmla="*/ 1454046 w 6970426"/>
              <a:gd name="connsiteY8" fmla="*/ 1304145 h 3322287"/>
              <a:gd name="connsiteX9" fmla="*/ 1528997 w 6970426"/>
              <a:gd name="connsiteY9" fmla="*/ 1588958 h 3322287"/>
              <a:gd name="connsiteX10" fmla="*/ 1678899 w 6970426"/>
              <a:gd name="connsiteY10" fmla="*/ 1858781 h 3322287"/>
              <a:gd name="connsiteX11" fmla="*/ 1708879 w 6970426"/>
              <a:gd name="connsiteY11" fmla="*/ 2053653 h 3322287"/>
              <a:gd name="connsiteX12" fmla="*/ 1843790 w 6970426"/>
              <a:gd name="connsiteY12" fmla="*/ 2938073 h 3322287"/>
              <a:gd name="connsiteX13" fmla="*/ 2053653 w 6970426"/>
              <a:gd name="connsiteY13" fmla="*/ 3102964 h 3322287"/>
              <a:gd name="connsiteX14" fmla="*/ 2263515 w 6970426"/>
              <a:gd name="connsiteY14" fmla="*/ 3252866 h 3322287"/>
              <a:gd name="connsiteX15" fmla="*/ 2563318 w 6970426"/>
              <a:gd name="connsiteY15" fmla="*/ 3312827 h 3322287"/>
              <a:gd name="connsiteX16" fmla="*/ 2713220 w 6970426"/>
              <a:gd name="connsiteY16" fmla="*/ 3312827 h 3322287"/>
              <a:gd name="connsiteX17" fmla="*/ 2803161 w 6970426"/>
              <a:gd name="connsiteY17" fmla="*/ 3222886 h 3322287"/>
              <a:gd name="connsiteX18" fmla="*/ 2878112 w 6970426"/>
              <a:gd name="connsiteY18" fmla="*/ 2953063 h 3322287"/>
              <a:gd name="connsiteX19" fmla="*/ 2878112 w 6970426"/>
              <a:gd name="connsiteY19" fmla="*/ 2698230 h 3322287"/>
              <a:gd name="connsiteX20" fmla="*/ 2893102 w 6970426"/>
              <a:gd name="connsiteY20" fmla="*/ 2353456 h 3322287"/>
              <a:gd name="connsiteX21" fmla="*/ 2893102 w 6970426"/>
              <a:gd name="connsiteY21" fmla="*/ 1963712 h 3322287"/>
              <a:gd name="connsiteX22" fmla="*/ 2953062 w 6970426"/>
              <a:gd name="connsiteY22" fmla="*/ 1573968 h 3322287"/>
              <a:gd name="connsiteX23" fmla="*/ 3117954 w 6970426"/>
              <a:gd name="connsiteY23" fmla="*/ 1319135 h 3322287"/>
              <a:gd name="connsiteX24" fmla="*/ 3447738 w 6970426"/>
              <a:gd name="connsiteY24" fmla="*/ 1289155 h 3322287"/>
              <a:gd name="connsiteX25" fmla="*/ 3597640 w 6970426"/>
              <a:gd name="connsiteY25" fmla="*/ 1394086 h 3322287"/>
              <a:gd name="connsiteX26" fmla="*/ 3822492 w 6970426"/>
              <a:gd name="connsiteY26" fmla="*/ 1588958 h 3322287"/>
              <a:gd name="connsiteX27" fmla="*/ 3957403 w 6970426"/>
              <a:gd name="connsiteY27" fmla="*/ 1828800 h 3322287"/>
              <a:gd name="connsiteX28" fmla="*/ 4137285 w 6970426"/>
              <a:gd name="connsiteY28" fmla="*/ 2098623 h 3322287"/>
              <a:gd name="connsiteX29" fmla="*/ 4182256 w 6970426"/>
              <a:gd name="connsiteY29" fmla="*/ 2293496 h 3322287"/>
              <a:gd name="connsiteX30" fmla="*/ 4272197 w 6970426"/>
              <a:gd name="connsiteY30" fmla="*/ 2578309 h 3322287"/>
              <a:gd name="connsiteX31" fmla="*/ 4347148 w 6970426"/>
              <a:gd name="connsiteY31" fmla="*/ 2728210 h 3322287"/>
              <a:gd name="connsiteX32" fmla="*/ 4497049 w 6970426"/>
              <a:gd name="connsiteY32" fmla="*/ 2908092 h 3322287"/>
              <a:gd name="connsiteX33" fmla="*/ 4646951 w 6970426"/>
              <a:gd name="connsiteY33" fmla="*/ 3028014 h 3322287"/>
              <a:gd name="connsiteX34" fmla="*/ 4766872 w 6970426"/>
              <a:gd name="connsiteY34" fmla="*/ 3043004 h 3322287"/>
              <a:gd name="connsiteX35" fmla="*/ 4916774 w 6970426"/>
              <a:gd name="connsiteY35" fmla="*/ 3013023 h 3322287"/>
              <a:gd name="connsiteX36" fmla="*/ 5036695 w 6970426"/>
              <a:gd name="connsiteY36" fmla="*/ 2938073 h 3322287"/>
              <a:gd name="connsiteX37" fmla="*/ 5261548 w 6970426"/>
              <a:gd name="connsiteY37" fmla="*/ 2728210 h 3322287"/>
              <a:gd name="connsiteX38" fmla="*/ 5471410 w 6970426"/>
              <a:gd name="connsiteY38" fmla="*/ 2503358 h 3322287"/>
              <a:gd name="connsiteX39" fmla="*/ 5741233 w 6970426"/>
              <a:gd name="connsiteY39" fmla="*/ 2038663 h 3322287"/>
              <a:gd name="connsiteX40" fmla="*/ 5921115 w 6970426"/>
              <a:gd name="connsiteY40" fmla="*/ 1394086 h 3322287"/>
              <a:gd name="connsiteX41" fmla="*/ 6205928 w 6970426"/>
              <a:gd name="connsiteY41" fmla="*/ 719528 h 3322287"/>
              <a:gd name="connsiteX42" fmla="*/ 6370820 w 6970426"/>
              <a:gd name="connsiteY42" fmla="*/ 509666 h 3322287"/>
              <a:gd name="connsiteX43" fmla="*/ 6745574 w 6970426"/>
              <a:gd name="connsiteY43" fmla="*/ 104932 h 3322287"/>
              <a:gd name="connsiteX44" fmla="*/ 6865495 w 6970426"/>
              <a:gd name="connsiteY44" fmla="*/ 74951 h 3322287"/>
              <a:gd name="connsiteX45" fmla="*/ 6970426 w 6970426"/>
              <a:gd name="connsiteY45" fmla="*/ 0 h 33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970426" h="3322287">
                <a:moveTo>
                  <a:pt x="0" y="764499"/>
                </a:moveTo>
                <a:cubicBezTo>
                  <a:pt x="33727" y="733269"/>
                  <a:pt x="67455" y="702040"/>
                  <a:pt x="119921" y="674558"/>
                </a:cubicBezTo>
                <a:cubicBezTo>
                  <a:pt x="172387" y="647076"/>
                  <a:pt x="242341" y="622092"/>
                  <a:pt x="314794" y="599607"/>
                </a:cubicBezTo>
                <a:cubicBezTo>
                  <a:pt x="387247" y="577122"/>
                  <a:pt x="472190" y="547141"/>
                  <a:pt x="554636" y="539646"/>
                </a:cubicBezTo>
                <a:cubicBezTo>
                  <a:pt x="637082" y="532151"/>
                  <a:pt x="757003" y="544643"/>
                  <a:pt x="809469" y="554637"/>
                </a:cubicBezTo>
                <a:cubicBezTo>
                  <a:pt x="861935" y="564631"/>
                  <a:pt x="804473" y="554637"/>
                  <a:pt x="869430" y="599607"/>
                </a:cubicBezTo>
                <a:cubicBezTo>
                  <a:pt x="934387" y="644577"/>
                  <a:pt x="1114269" y="749508"/>
                  <a:pt x="1199213" y="824459"/>
                </a:cubicBezTo>
                <a:cubicBezTo>
                  <a:pt x="1284157" y="899410"/>
                  <a:pt x="1336623" y="969364"/>
                  <a:pt x="1379095" y="1049312"/>
                </a:cubicBezTo>
                <a:cubicBezTo>
                  <a:pt x="1421567" y="1129260"/>
                  <a:pt x="1429062" y="1214204"/>
                  <a:pt x="1454046" y="1304145"/>
                </a:cubicBezTo>
                <a:cubicBezTo>
                  <a:pt x="1479030" y="1394086"/>
                  <a:pt x="1491522" y="1496519"/>
                  <a:pt x="1528997" y="1588958"/>
                </a:cubicBezTo>
                <a:cubicBezTo>
                  <a:pt x="1566473" y="1681397"/>
                  <a:pt x="1648919" y="1781332"/>
                  <a:pt x="1678899" y="1858781"/>
                </a:cubicBezTo>
                <a:cubicBezTo>
                  <a:pt x="1708879" y="1936230"/>
                  <a:pt x="1681397" y="1873771"/>
                  <a:pt x="1708879" y="2053653"/>
                </a:cubicBezTo>
                <a:cubicBezTo>
                  <a:pt x="1736361" y="2233535"/>
                  <a:pt x="1786328" y="2763188"/>
                  <a:pt x="1843790" y="2938073"/>
                </a:cubicBezTo>
                <a:cubicBezTo>
                  <a:pt x="1901252" y="3112958"/>
                  <a:pt x="1983699" y="3050499"/>
                  <a:pt x="2053653" y="3102964"/>
                </a:cubicBezTo>
                <a:cubicBezTo>
                  <a:pt x="2123607" y="3155429"/>
                  <a:pt x="2178571" y="3217889"/>
                  <a:pt x="2263515" y="3252866"/>
                </a:cubicBezTo>
                <a:cubicBezTo>
                  <a:pt x="2348459" y="3287843"/>
                  <a:pt x="2488367" y="3302834"/>
                  <a:pt x="2563318" y="3312827"/>
                </a:cubicBezTo>
                <a:cubicBezTo>
                  <a:pt x="2638269" y="3322821"/>
                  <a:pt x="2673246" y="3327817"/>
                  <a:pt x="2713220" y="3312827"/>
                </a:cubicBezTo>
                <a:cubicBezTo>
                  <a:pt x="2753194" y="3297837"/>
                  <a:pt x="2775679" y="3282847"/>
                  <a:pt x="2803161" y="3222886"/>
                </a:cubicBezTo>
                <a:cubicBezTo>
                  <a:pt x="2830643" y="3162925"/>
                  <a:pt x="2865620" y="3040506"/>
                  <a:pt x="2878112" y="2953063"/>
                </a:cubicBezTo>
                <a:cubicBezTo>
                  <a:pt x="2890604" y="2865620"/>
                  <a:pt x="2875614" y="2798164"/>
                  <a:pt x="2878112" y="2698230"/>
                </a:cubicBezTo>
                <a:cubicBezTo>
                  <a:pt x="2880610" y="2598296"/>
                  <a:pt x="2890604" y="2475876"/>
                  <a:pt x="2893102" y="2353456"/>
                </a:cubicBezTo>
                <a:cubicBezTo>
                  <a:pt x="2895600" y="2231036"/>
                  <a:pt x="2883109" y="2093627"/>
                  <a:pt x="2893102" y="1963712"/>
                </a:cubicBezTo>
                <a:cubicBezTo>
                  <a:pt x="2903095" y="1833797"/>
                  <a:pt x="2915587" y="1681397"/>
                  <a:pt x="2953062" y="1573968"/>
                </a:cubicBezTo>
                <a:cubicBezTo>
                  <a:pt x="2990537" y="1466539"/>
                  <a:pt x="3035508" y="1366604"/>
                  <a:pt x="3117954" y="1319135"/>
                </a:cubicBezTo>
                <a:cubicBezTo>
                  <a:pt x="3200400" y="1271666"/>
                  <a:pt x="3367790" y="1276663"/>
                  <a:pt x="3447738" y="1289155"/>
                </a:cubicBezTo>
                <a:cubicBezTo>
                  <a:pt x="3527686" y="1301647"/>
                  <a:pt x="3535181" y="1344119"/>
                  <a:pt x="3597640" y="1394086"/>
                </a:cubicBezTo>
                <a:cubicBezTo>
                  <a:pt x="3660099" y="1444053"/>
                  <a:pt x="3762532" y="1516506"/>
                  <a:pt x="3822492" y="1588958"/>
                </a:cubicBezTo>
                <a:cubicBezTo>
                  <a:pt x="3882452" y="1661410"/>
                  <a:pt x="3904938" y="1743856"/>
                  <a:pt x="3957403" y="1828800"/>
                </a:cubicBezTo>
                <a:cubicBezTo>
                  <a:pt x="4009868" y="1913744"/>
                  <a:pt x="4099810" y="2021174"/>
                  <a:pt x="4137285" y="2098623"/>
                </a:cubicBezTo>
                <a:cubicBezTo>
                  <a:pt x="4174760" y="2176072"/>
                  <a:pt x="4159771" y="2213548"/>
                  <a:pt x="4182256" y="2293496"/>
                </a:cubicBezTo>
                <a:cubicBezTo>
                  <a:pt x="4204741" y="2373444"/>
                  <a:pt x="4244715" y="2505857"/>
                  <a:pt x="4272197" y="2578309"/>
                </a:cubicBezTo>
                <a:cubicBezTo>
                  <a:pt x="4299679" y="2650761"/>
                  <a:pt x="4309673" y="2673246"/>
                  <a:pt x="4347148" y="2728210"/>
                </a:cubicBezTo>
                <a:cubicBezTo>
                  <a:pt x="4384623" y="2783174"/>
                  <a:pt x="4447082" y="2858125"/>
                  <a:pt x="4497049" y="2908092"/>
                </a:cubicBezTo>
                <a:cubicBezTo>
                  <a:pt x="4547016" y="2958059"/>
                  <a:pt x="4601981" y="3005529"/>
                  <a:pt x="4646951" y="3028014"/>
                </a:cubicBezTo>
                <a:cubicBezTo>
                  <a:pt x="4691921" y="3050499"/>
                  <a:pt x="4721901" y="3045503"/>
                  <a:pt x="4766872" y="3043004"/>
                </a:cubicBezTo>
                <a:cubicBezTo>
                  <a:pt x="4811843" y="3040505"/>
                  <a:pt x="4871804" y="3030511"/>
                  <a:pt x="4916774" y="3013023"/>
                </a:cubicBezTo>
                <a:cubicBezTo>
                  <a:pt x="4961744" y="2995535"/>
                  <a:pt x="4979233" y="2985542"/>
                  <a:pt x="5036695" y="2938073"/>
                </a:cubicBezTo>
                <a:cubicBezTo>
                  <a:pt x="5094157" y="2890604"/>
                  <a:pt x="5189096" y="2800662"/>
                  <a:pt x="5261548" y="2728210"/>
                </a:cubicBezTo>
                <a:cubicBezTo>
                  <a:pt x="5334000" y="2655758"/>
                  <a:pt x="5391463" y="2618282"/>
                  <a:pt x="5471410" y="2503358"/>
                </a:cubicBezTo>
                <a:cubicBezTo>
                  <a:pt x="5551357" y="2388434"/>
                  <a:pt x="5666282" y="2223542"/>
                  <a:pt x="5741233" y="2038663"/>
                </a:cubicBezTo>
                <a:cubicBezTo>
                  <a:pt x="5816184" y="1853784"/>
                  <a:pt x="5843666" y="1613942"/>
                  <a:pt x="5921115" y="1394086"/>
                </a:cubicBezTo>
                <a:cubicBezTo>
                  <a:pt x="5998564" y="1174230"/>
                  <a:pt x="6130977" y="866931"/>
                  <a:pt x="6205928" y="719528"/>
                </a:cubicBezTo>
                <a:cubicBezTo>
                  <a:pt x="6280879" y="572125"/>
                  <a:pt x="6280879" y="612099"/>
                  <a:pt x="6370820" y="509666"/>
                </a:cubicBezTo>
                <a:cubicBezTo>
                  <a:pt x="6460761" y="407233"/>
                  <a:pt x="6663128" y="177384"/>
                  <a:pt x="6745574" y="104932"/>
                </a:cubicBezTo>
                <a:cubicBezTo>
                  <a:pt x="6828020" y="32480"/>
                  <a:pt x="6828020" y="92440"/>
                  <a:pt x="6865495" y="74951"/>
                </a:cubicBezTo>
                <a:cubicBezTo>
                  <a:pt x="6902970" y="57462"/>
                  <a:pt x="6970426" y="0"/>
                  <a:pt x="6970426" y="0"/>
                </a:cubicBezTo>
              </a:path>
            </a:pathLst>
          </a:cu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509666" y="359764"/>
            <a:ext cx="1233030" cy="523220"/>
          </a:xfrm>
          <a:prstGeom prst="rect">
            <a:avLst/>
          </a:prstGeom>
          <a:noFill/>
        </p:spPr>
        <p:txBody>
          <a:bodyPr wrap="none" rtlCol="0">
            <a:spAutoFit/>
          </a:bodyPr>
          <a:lstStyle/>
          <a:p>
            <a:r>
              <a:rPr lang="en-US" sz="2800" dirty="0" smtClean="0"/>
              <a:t>-90 mV</a:t>
            </a:r>
            <a:endParaRPr lang="en-US" sz="2800" dirty="0"/>
          </a:p>
        </p:txBody>
      </p:sp>
    </p:spTree>
    <p:extLst>
      <p:ext uri="{BB962C8B-B14F-4D97-AF65-F5344CB8AC3E}">
        <p14:creationId xmlns:p14="http://schemas.microsoft.com/office/powerpoint/2010/main" val="9890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xit" presetSubtype="0" fill="hold" nodeType="withEffect">
                                  <p:stCondLst>
                                    <p:cond delay="0"/>
                                  </p:stCondLst>
                                  <p:childTnLst>
                                    <p:animEffect transition="out" filter="dissolve">
                                      <p:cBhvr>
                                        <p:cTn id="29" dur="500"/>
                                        <p:tgtEl>
                                          <p:spTgt spid="38"/>
                                        </p:tgtEl>
                                      </p:cBhvr>
                                    </p:animEffect>
                                    <p:set>
                                      <p:cBhvr>
                                        <p:cTn id="30" dur="1" fill="hold">
                                          <p:stCondLst>
                                            <p:cond delay="499"/>
                                          </p:stCondLst>
                                        </p:cTn>
                                        <p:tgtEl>
                                          <p:spTgt spid="3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5" grpId="1" animBg="1"/>
      <p:bldP spid="50" grpId="0"/>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56</a:t>
            </a:fld>
            <a:endParaRPr lang="en-US"/>
          </a:p>
        </p:txBody>
      </p:sp>
      <p:grpSp>
        <p:nvGrpSpPr>
          <p:cNvPr id="5" name="Group 4"/>
          <p:cNvGrpSpPr/>
          <p:nvPr/>
        </p:nvGrpSpPr>
        <p:grpSpPr>
          <a:xfrm>
            <a:off x="1050710" y="3583169"/>
            <a:ext cx="1867187" cy="2102786"/>
            <a:chOff x="978462" y="2240185"/>
            <a:chExt cx="1867187" cy="2102786"/>
          </a:xfrm>
        </p:grpSpPr>
        <p:sp>
          <p:nvSpPr>
            <p:cNvPr id="6" name="Can 5"/>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7" name="Can 6"/>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8" name="Moon 7"/>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 name="Cloud 8"/>
            <p:cNvSpPr/>
            <p:nvPr/>
          </p:nvSpPr>
          <p:spPr>
            <a:xfrm>
              <a:off x="2205588" y="2641079"/>
              <a:ext cx="640061" cy="466558"/>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pic>
        <p:nvPicPr>
          <p:cNvPr id="10" name="Picture 9"/>
          <p:cNvPicPr>
            <a:picLocks noChangeAspect="1"/>
          </p:cNvPicPr>
          <p:nvPr/>
        </p:nvPicPr>
        <p:blipFill>
          <a:blip r:embed="rId2"/>
          <a:stretch>
            <a:fillRect/>
          </a:stretch>
        </p:blipFill>
        <p:spPr>
          <a:xfrm>
            <a:off x="1050710" y="1565668"/>
            <a:ext cx="2318179" cy="1347106"/>
          </a:xfrm>
          <a:prstGeom prst="rect">
            <a:avLst/>
          </a:prstGeom>
        </p:spPr>
      </p:pic>
      <p:sp>
        <p:nvSpPr>
          <p:cNvPr id="11" name="TextBox 10"/>
          <p:cNvSpPr txBox="1"/>
          <p:nvPr/>
        </p:nvSpPr>
        <p:spPr>
          <a:xfrm>
            <a:off x="569626" y="283045"/>
            <a:ext cx="9648667" cy="584775"/>
          </a:xfrm>
          <a:prstGeom prst="rect">
            <a:avLst/>
          </a:prstGeom>
          <a:noFill/>
        </p:spPr>
        <p:txBody>
          <a:bodyPr wrap="none" rtlCol="0">
            <a:spAutoFit/>
          </a:bodyPr>
          <a:lstStyle/>
          <a:p>
            <a:r>
              <a:rPr lang="en-US" sz="3200" dirty="0" err="1" smtClean="0"/>
              <a:t>Dihydropyridine</a:t>
            </a:r>
            <a:r>
              <a:rPr lang="en-US" sz="3200" dirty="0" smtClean="0"/>
              <a:t> class of L-type Calcium Channel blockers</a:t>
            </a:r>
            <a:endParaRPr lang="en-US" sz="3200" dirty="0"/>
          </a:p>
        </p:txBody>
      </p:sp>
      <p:sp>
        <p:nvSpPr>
          <p:cNvPr id="12" name="TextBox 11"/>
          <p:cNvSpPr txBox="1"/>
          <p:nvPr/>
        </p:nvSpPr>
        <p:spPr>
          <a:xfrm>
            <a:off x="4866620" y="1257595"/>
            <a:ext cx="6346024" cy="1569660"/>
          </a:xfrm>
          <a:prstGeom prst="rect">
            <a:avLst/>
          </a:prstGeom>
          <a:noFill/>
        </p:spPr>
        <p:txBody>
          <a:bodyPr wrap="square" rtlCol="0">
            <a:spAutoFit/>
          </a:bodyPr>
          <a:lstStyle/>
          <a:p>
            <a:pPr marL="285750" indent="-285750">
              <a:buFont typeface="Arial" charset="0"/>
              <a:buChar char="•"/>
            </a:pPr>
            <a:r>
              <a:rPr lang="en-US" sz="2400" dirty="0" smtClean="0"/>
              <a:t>Inhibition of L-type Calcium Channels (CaV1.2, CaV1.3)</a:t>
            </a:r>
          </a:p>
          <a:p>
            <a:pPr marL="285750" indent="-285750">
              <a:buFont typeface="Arial" charset="0"/>
              <a:buChar char="•"/>
            </a:pPr>
            <a:r>
              <a:rPr lang="en-US" sz="2400" dirty="0" smtClean="0"/>
              <a:t>CaV1.2 is expressed on smooth muscle cells and cardio myocytes</a:t>
            </a:r>
          </a:p>
        </p:txBody>
      </p:sp>
      <p:sp>
        <p:nvSpPr>
          <p:cNvPr id="13" name="TextBox 12"/>
          <p:cNvSpPr txBox="1"/>
          <p:nvPr/>
        </p:nvSpPr>
        <p:spPr>
          <a:xfrm>
            <a:off x="440580" y="2773549"/>
            <a:ext cx="2242473" cy="646331"/>
          </a:xfrm>
          <a:prstGeom prst="rect">
            <a:avLst/>
          </a:prstGeom>
          <a:noFill/>
        </p:spPr>
        <p:txBody>
          <a:bodyPr wrap="none" rtlCol="0">
            <a:spAutoFit/>
          </a:bodyPr>
          <a:lstStyle/>
          <a:p>
            <a:r>
              <a:rPr lang="en-US" dirty="0" smtClean="0"/>
              <a:t>Amlodipine</a:t>
            </a:r>
          </a:p>
          <a:p>
            <a:r>
              <a:rPr lang="en-US" dirty="0" smtClean="0"/>
              <a:t>Ca</a:t>
            </a:r>
            <a:r>
              <a:rPr lang="en-US" baseline="30000" dirty="0" smtClean="0"/>
              <a:t>2+-</a:t>
            </a:r>
            <a:r>
              <a:rPr lang="en-US" dirty="0" smtClean="0"/>
              <a:t>Channel inhibitor</a:t>
            </a:r>
            <a:endParaRPr lang="en-US" dirty="0"/>
          </a:p>
        </p:txBody>
      </p:sp>
      <p:sp>
        <p:nvSpPr>
          <p:cNvPr id="14" name="TextBox 13"/>
          <p:cNvSpPr txBox="1"/>
          <p:nvPr/>
        </p:nvSpPr>
        <p:spPr>
          <a:xfrm>
            <a:off x="4866620" y="4258209"/>
            <a:ext cx="6346024" cy="1200329"/>
          </a:xfrm>
          <a:prstGeom prst="rect">
            <a:avLst/>
          </a:prstGeom>
          <a:noFill/>
        </p:spPr>
        <p:txBody>
          <a:bodyPr wrap="square" rtlCol="0">
            <a:spAutoFit/>
          </a:bodyPr>
          <a:lstStyle/>
          <a:p>
            <a:pPr marL="285750" indent="-285750">
              <a:buFont typeface="Arial" charset="0"/>
              <a:buChar char="•"/>
            </a:pPr>
            <a:r>
              <a:rPr lang="en-US" sz="2400" dirty="0" smtClean="0"/>
              <a:t>CaV1.2 inhibition on cardiac muscle cells affects regulation of the cardiac action potential and is </a:t>
            </a:r>
            <a:r>
              <a:rPr lang="en-US" sz="2400" dirty="0"/>
              <a:t>a</a:t>
            </a:r>
            <a:r>
              <a:rPr lang="en-US" sz="2400" dirty="0" smtClean="0"/>
              <a:t>n undesired effect.  </a:t>
            </a:r>
          </a:p>
        </p:txBody>
      </p:sp>
      <p:sp>
        <p:nvSpPr>
          <p:cNvPr id="15" name="TextBox 14"/>
          <p:cNvSpPr txBox="1"/>
          <p:nvPr/>
        </p:nvSpPr>
        <p:spPr>
          <a:xfrm>
            <a:off x="4866620" y="2983004"/>
            <a:ext cx="6346024" cy="1200329"/>
          </a:xfrm>
          <a:prstGeom prst="rect">
            <a:avLst/>
          </a:prstGeom>
          <a:noFill/>
        </p:spPr>
        <p:txBody>
          <a:bodyPr wrap="square" rtlCol="0">
            <a:spAutoFit/>
          </a:bodyPr>
          <a:lstStyle/>
          <a:p>
            <a:pPr marL="285750" indent="-285750">
              <a:buFont typeface="Arial" charset="0"/>
              <a:buChar char="•"/>
            </a:pPr>
            <a:r>
              <a:rPr lang="en-US" sz="2400" dirty="0" smtClean="0"/>
              <a:t>CaV1.2 inhibition on smooth muscle cells leads to vasodilation (desired effect of </a:t>
            </a:r>
            <a:r>
              <a:rPr lang="en-US" sz="2400" smtClean="0"/>
              <a:t>blood pressure decrease)</a:t>
            </a:r>
            <a:endParaRPr lang="en-US" sz="2400" dirty="0" smtClean="0"/>
          </a:p>
        </p:txBody>
      </p:sp>
    </p:spTree>
    <p:extLst>
      <p:ext uri="{BB962C8B-B14F-4D97-AF65-F5344CB8AC3E}">
        <p14:creationId xmlns:p14="http://schemas.microsoft.com/office/powerpoint/2010/main" val="13976798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57</a:t>
            </a:fld>
            <a:endParaRPr lang="en-US"/>
          </a:p>
        </p:txBody>
      </p:sp>
      <p:grpSp>
        <p:nvGrpSpPr>
          <p:cNvPr id="5" name="Group 4"/>
          <p:cNvGrpSpPr/>
          <p:nvPr/>
        </p:nvGrpSpPr>
        <p:grpSpPr>
          <a:xfrm>
            <a:off x="1050710" y="3583169"/>
            <a:ext cx="1867187" cy="2102786"/>
            <a:chOff x="978462" y="2240185"/>
            <a:chExt cx="1867187" cy="2102786"/>
          </a:xfrm>
        </p:grpSpPr>
        <p:sp>
          <p:nvSpPr>
            <p:cNvPr id="6" name="Can 5"/>
            <p:cNvSpPr/>
            <p:nvPr/>
          </p:nvSpPr>
          <p:spPr>
            <a:xfrm>
              <a:off x="978462" y="2254843"/>
              <a:ext cx="1022214" cy="1734905"/>
            </a:xfrm>
            <a:prstGeom prst="can">
              <a:avLst/>
            </a:prstGeom>
            <a:solidFill>
              <a:srgbClr val="4F81BD"/>
            </a:solidFill>
            <a:ln w="25400" cap="flat" cmpd="sng" algn="ctr">
              <a:noFill/>
              <a:prstDash val="solid"/>
            </a:ln>
            <a:effectLst/>
            <a:scene3d>
              <a:camera prst="isometricOffAxis2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7" name="Can 6"/>
            <p:cNvSpPr/>
            <p:nvPr/>
          </p:nvSpPr>
          <p:spPr>
            <a:xfrm>
              <a:off x="1729114" y="2240185"/>
              <a:ext cx="1078653" cy="1734905"/>
            </a:xfrm>
            <a:prstGeom prst="can">
              <a:avLst/>
            </a:prstGeom>
            <a:solidFill>
              <a:srgbClr val="4F81BD"/>
            </a:solidFill>
            <a:ln w="25400" cap="flat" cmpd="sng" algn="ctr">
              <a:noFill/>
              <a:prstDash val="solid"/>
            </a:ln>
            <a:effectLst/>
            <a:scene3d>
              <a:camera prst="isometricOffAxis1Lef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8" name="Moon 7"/>
            <p:cNvSpPr/>
            <p:nvPr/>
          </p:nvSpPr>
          <p:spPr>
            <a:xfrm rot="5400000" flipH="1">
              <a:off x="1691826" y="3533027"/>
              <a:ext cx="454832" cy="1165055"/>
            </a:xfrm>
            <a:prstGeom prst="moon">
              <a:avLst/>
            </a:prstGeom>
            <a:solidFill>
              <a:srgbClr val="4F81BD"/>
            </a:solidFill>
            <a:ln w="25400" cap="flat" cmpd="sng" algn="ctr">
              <a:noFill/>
              <a:prstDash val="solid"/>
            </a:ln>
            <a:effectLst>
              <a:outerShdw blurRad="44450" dist="27940" dir="5400000" algn="ctr">
                <a:srgbClr val="000000">
                  <a:alpha val="32000"/>
                </a:srgbClr>
              </a:outerShdw>
            </a:effectLst>
            <a:scene3d>
              <a:camera prst="perspectiveContrastingRightFacing"/>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9" name="Cloud 8"/>
            <p:cNvSpPr/>
            <p:nvPr/>
          </p:nvSpPr>
          <p:spPr>
            <a:xfrm>
              <a:off x="2205588" y="2641079"/>
              <a:ext cx="640061" cy="466558"/>
            </a:xfrm>
            <a:prstGeom prst="cloud">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ea typeface=""/>
                  <a:cs typeface=""/>
                </a:rPr>
                <a:t>D</a:t>
              </a:r>
            </a:p>
          </p:txBody>
        </p:sp>
      </p:grpSp>
      <p:pic>
        <p:nvPicPr>
          <p:cNvPr id="10" name="Picture 9"/>
          <p:cNvPicPr>
            <a:picLocks noChangeAspect="1"/>
          </p:cNvPicPr>
          <p:nvPr/>
        </p:nvPicPr>
        <p:blipFill>
          <a:blip r:embed="rId2"/>
          <a:stretch>
            <a:fillRect/>
          </a:stretch>
        </p:blipFill>
        <p:spPr>
          <a:xfrm>
            <a:off x="1050710" y="1217885"/>
            <a:ext cx="2318179" cy="1347106"/>
          </a:xfrm>
          <a:prstGeom prst="rect">
            <a:avLst/>
          </a:prstGeom>
        </p:spPr>
      </p:pic>
      <p:sp>
        <p:nvSpPr>
          <p:cNvPr id="11" name="TextBox 10"/>
          <p:cNvSpPr txBox="1"/>
          <p:nvPr/>
        </p:nvSpPr>
        <p:spPr>
          <a:xfrm>
            <a:off x="569626" y="283045"/>
            <a:ext cx="9648667" cy="584775"/>
          </a:xfrm>
          <a:prstGeom prst="rect">
            <a:avLst/>
          </a:prstGeom>
          <a:noFill/>
        </p:spPr>
        <p:txBody>
          <a:bodyPr wrap="none" rtlCol="0">
            <a:spAutoFit/>
          </a:bodyPr>
          <a:lstStyle/>
          <a:p>
            <a:r>
              <a:rPr lang="en-US" sz="3200" dirty="0" err="1" smtClean="0"/>
              <a:t>Dihydropyridine</a:t>
            </a:r>
            <a:r>
              <a:rPr lang="en-US" sz="3200" dirty="0" smtClean="0"/>
              <a:t> class of L-type Calcium Channel blockers</a:t>
            </a:r>
            <a:endParaRPr lang="en-US" sz="3200" dirty="0"/>
          </a:p>
        </p:txBody>
      </p:sp>
      <p:sp>
        <p:nvSpPr>
          <p:cNvPr id="12" name="TextBox 11"/>
          <p:cNvSpPr txBox="1"/>
          <p:nvPr/>
        </p:nvSpPr>
        <p:spPr>
          <a:xfrm>
            <a:off x="4866620" y="2314897"/>
            <a:ext cx="6346024" cy="1200329"/>
          </a:xfrm>
          <a:prstGeom prst="rect">
            <a:avLst/>
          </a:prstGeom>
          <a:noFill/>
        </p:spPr>
        <p:txBody>
          <a:bodyPr wrap="square" rtlCol="0">
            <a:spAutoFit/>
          </a:bodyPr>
          <a:lstStyle/>
          <a:p>
            <a:pPr marL="285750" indent="-285750">
              <a:buFont typeface="Arial" charset="0"/>
              <a:buChar char="•"/>
            </a:pPr>
            <a:r>
              <a:rPr lang="en-US" sz="2400" dirty="0" smtClean="0"/>
              <a:t>Consequently </a:t>
            </a:r>
            <a:r>
              <a:rPr lang="en-US" sz="2400" dirty="0" err="1"/>
              <a:t>d</a:t>
            </a:r>
            <a:r>
              <a:rPr lang="en-US" sz="2400" dirty="0" err="1" smtClean="0"/>
              <a:t>ihydropyridines</a:t>
            </a:r>
            <a:r>
              <a:rPr lang="en-US" sz="2400" dirty="0" smtClean="0"/>
              <a:t> display a strong voltage-dependency in their ability to bind and modulate CaV1.2 channel function</a:t>
            </a:r>
          </a:p>
        </p:txBody>
      </p:sp>
      <p:sp>
        <p:nvSpPr>
          <p:cNvPr id="13" name="TextBox 12"/>
          <p:cNvSpPr txBox="1"/>
          <p:nvPr/>
        </p:nvSpPr>
        <p:spPr>
          <a:xfrm>
            <a:off x="440580" y="2679369"/>
            <a:ext cx="2242473" cy="646331"/>
          </a:xfrm>
          <a:prstGeom prst="rect">
            <a:avLst/>
          </a:prstGeom>
          <a:noFill/>
        </p:spPr>
        <p:txBody>
          <a:bodyPr wrap="none" rtlCol="0">
            <a:spAutoFit/>
          </a:bodyPr>
          <a:lstStyle/>
          <a:p>
            <a:r>
              <a:rPr lang="en-US" dirty="0" smtClean="0"/>
              <a:t>Amlodipine</a:t>
            </a:r>
          </a:p>
          <a:p>
            <a:r>
              <a:rPr lang="en-US" dirty="0" smtClean="0"/>
              <a:t>Ca</a:t>
            </a:r>
            <a:r>
              <a:rPr lang="en-US" baseline="30000" dirty="0" smtClean="0"/>
              <a:t>2+-</a:t>
            </a:r>
            <a:r>
              <a:rPr lang="en-US" dirty="0" smtClean="0"/>
              <a:t>Channel inhibitor</a:t>
            </a:r>
            <a:endParaRPr lang="en-US" dirty="0"/>
          </a:p>
        </p:txBody>
      </p:sp>
      <p:sp>
        <p:nvSpPr>
          <p:cNvPr id="14" name="TextBox 13"/>
          <p:cNvSpPr txBox="1"/>
          <p:nvPr/>
        </p:nvSpPr>
        <p:spPr>
          <a:xfrm>
            <a:off x="4866620" y="3777207"/>
            <a:ext cx="6346024" cy="2308324"/>
          </a:xfrm>
          <a:prstGeom prst="rect">
            <a:avLst/>
          </a:prstGeom>
          <a:noFill/>
        </p:spPr>
        <p:txBody>
          <a:bodyPr wrap="square" rtlCol="0">
            <a:spAutoFit/>
          </a:bodyPr>
          <a:lstStyle/>
          <a:p>
            <a:pPr marL="285750" indent="-285750">
              <a:buFont typeface="Arial" charset="0"/>
              <a:buChar char="•"/>
            </a:pPr>
            <a:r>
              <a:rPr lang="en-US" sz="2400" dirty="0" smtClean="0"/>
              <a:t>Cardio myocytes and smooth muscle cells differ substantially in their resting membrane potential (-90mV vs. -60mV). Therefore DHPs have a much higher affinity/activity to </a:t>
            </a:r>
            <a:r>
              <a:rPr lang="en-US" sz="2400" dirty="0" err="1" smtClean="0"/>
              <a:t>CaV</a:t>
            </a:r>
            <a:r>
              <a:rPr lang="en-US" sz="2400" dirty="0" smtClean="0"/>
              <a:t> channels in smooth muscle cells and do not affect CaV1.2 function in cardio myocytes.</a:t>
            </a:r>
          </a:p>
        </p:txBody>
      </p:sp>
      <p:sp>
        <p:nvSpPr>
          <p:cNvPr id="16" name="TextBox 15"/>
          <p:cNvSpPr txBox="1"/>
          <p:nvPr/>
        </p:nvSpPr>
        <p:spPr>
          <a:xfrm>
            <a:off x="4866620" y="1136083"/>
            <a:ext cx="6346024" cy="830997"/>
          </a:xfrm>
          <a:prstGeom prst="rect">
            <a:avLst/>
          </a:prstGeom>
          <a:noFill/>
        </p:spPr>
        <p:txBody>
          <a:bodyPr wrap="square" rtlCol="0">
            <a:spAutoFit/>
          </a:bodyPr>
          <a:lstStyle/>
          <a:p>
            <a:pPr marL="285750" indent="-285750">
              <a:buFont typeface="Arial" charset="0"/>
              <a:buChar char="•"/>
            </a:pPr>
            <a:r>
              <a:rPr lang="en-US" sz="2400" dirty="0" err="1" smtClean="0"/>
              <a:t>Dihydropyridines</a:t>
            </a:r>
            <a:r>
              <a:rPr lang="en-US" sz="2400" dirty="0" smtClean="0"/>
              <a:t> bind to the inactive conformation of the channel.</a:t>
            </a:r>
          </a:p>
        </p:txBody>
      </p:sp>
    </p:spTree>
    <p:extLst>
      <p:ext uri="{BB962C8B-B14F-4D97-AF65-F5344CB8AC3E}">
        <p14:creationId xmlns:p14="http://schemas.microsoft.com/office/powerpoint/2010/main" val="9925680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Concepts of Drug Discovery and Design</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4205"/>
            <a:ext cx="5893572" cy="5893572"/>
          </a:xfrm>
          <a:prstGeom prst="rect">
            <a:avLst/>
          </a:prstGeom>
        </p:spPr>
      </p:pic>
      <p:cxnSp>
        <p:nvCxnSpPr>
          <p:cNvPr id="7" name="Straight Connector 6"/>
          <p:cNvCxnSpPr/>
          <p:nvPr/>
        </p:nvCxnSpPr>
        <p:spPr>
          <a:xfrm>
            <a:off x="6096000" y="1841157"/>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6000" y="4880919"/>
            <a:ext cx="5893572" cy="10297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1978" y="457200"/>
            <a:ext cx="3804183" cy="461665"/>
          </a:xfrm>
          <a:prstGeom prst="rect">
            <a:avLst/>
          </a:prstGeom>
          <a:noFill/>
        </p:spPr>
        <p:txBody>
          <a:bodyPr wrap="none" rtlCol="0">
            <a:spAutoFit/>
          </a:bodyPr>
          <a:lstStyle/>
          <a:p>
            <a:r>
              <a:rPr lang="en-US" sz="2400" dirty="0" smtClean="0"/>
              <a:t>The </a:t>
            </a:r>
            <a:r>
              <a:rPr lang="en-US" sz="2400" dirty="0" err="1" smtClean="0"/>
              <a:t>hERG</a:t>
            </a:r>
            <a:r>
              <a:rPr lang="en-US" sz="2400" dirty="0" smtClean="0"/>
              <a:t> potassium channel</a:t>
            </a:r>
            <a:endParaRPr lang="en-US" sz="2400" dirty="0"/>
          </a:p>
        </p:txBody>
      </p:sp>
      <p:sp>
        <p:nvSpPr>
          <p:cNvPr id="12" name="TextBox 11"/>
          <p:cNvSpPr txBox="1"/>
          <p:nvPr/>
        </p:nvSpPr>
        <p:spPr>
          <a:xfrm>
            <a:off x="7994821" y="5485456"/>
            <a:ext cx="2757037" cy="369332"/>
          </a:xfrm>
          <a:prstGeom prst="rect">
            <a:avLst/>
          </a:prstGeom>
          <a:noFill/>
        </p:spPr>
        <p:txBody>
          <a:bodyPr wrap="none" rtlCol="0">
            <a:spAutoFit/>
          </a:bodyPr>
          <a:lstStyle/>
          <a:p>
            <a:r>
              <a:rPr lang="en-US" dirty="0" smtClean="0"/>
              <a:t>Model of the </a:t>
            </a:r>
            <a:r>
              <a:rPr lang="en-US" dirty="0" err="1" smtClean="0"/>
              <a:t>hERG</a:t>
            </a:r>
            <a:r>
              <a:rPr lang="en-US" dirty="0" smtClean="0"/>
              <a:t> channel</a:t>
            </a:r>
            <a:endParaRPr lang="en-US" dirty="0"/>
          </a:p>
        </p:txBody>
      </p:sp>
      <p:sp>
        <p:nvSpPr>
          <p:cNvPr id="14" name="TextBox 13"/>
          <p:cNvSpPr txBox="1"/>
          <p:nvPr/>
        </p:nvSpPr>
        <p:spPr>
          <a:xfrm>
            <a:off x="284205" y="1458097"/>
            <a:ext cx="6054811" cy="3416320"/>
          </a:xfrm>
          <a:prstGeom prst="rect">
            <a:avLst/>
          </a:prstGeom>
          <a:noFill/>
        </p:spPr>
        <p:txBody>
          <a:bodyPr wrap="square" rtlCol="0">
            <a:spAutoFit/>
          </a:bodyPr>
          <a:lstStyle/>
          <a:p>
            <a:pPr marL="285750" indent="-285750">
              <a:buFont typeface="Arial" charset="0"/>
              <a:buChar char="•"/>
            </a:pPr>
            <a:r>
              <a:rPr lang="en-US" sz="2400" dirty="0" smtClean="0"/>
              <a:t>The </a:t>
            </a:r>
            <a:r>
              <a:rPr lang="en-US" sz="2400" dirty="0" err="1" smtClean="0"/>
              <a:t>hERG</a:t>
            </a:r>
            <a:r>
              <a:rPr lang="en-US" sz="2400" dirty="0" smtClean="0"/>
              <a:t> channel is important for conducting K</a:t>
            </a:r>
            <a:r>
              <a:rPr lang="en-US" sz="2400" baseline="30000" dirty="0" smtClean="0"/>
              <a:t>+</a:t>
            </a:r>
            <a:r>
              <a:rPr lang="en-US" sz="2400" dirty="0" smtClean="0"/>
              <a:t> ions out of heart muscle cells to return to the resting state.</a:t>
            </a:r>
          </a:p>
          <a:p>
            <a:pPr marL="285750" indent="-285750">
              <a:buFont typeface="Arial" charset="0"/>
              <a:buChar char="•"/>
            </a:pPr>
            <a:r>
              <a:rPr lang="en-US" sz="2400" dirty="0" smtClean="0"/>
              <a:t>Its correct function is critical for the correct duration of the action potential</a:t>
            </a:r>
          </a:p>
          <a:p>
            <a:pPr marL="285750" indent="-285750">
              <a:buFont typeface="Arial" charset="0"/>
              <a:buChar char="•"/>
            </a:pPr>
            <a:r>
              <a:rPr lang="en-US" sz="2400" dirty="0" smtClean="0"/>
              <a:t>Blockage of the channel by drugs is causing the ”</a:t>
            </a:r>
            <a:r>
              <a:rPr lang="en-US" sz="2400" dirty="0" err="1" smtClean="0"/>
              <a:t>aquired</a:t>
            </a:r>
            <a:r>
              <a:rPr lang="en-US" sz="2400" dirty="0" smtClean="0"/>
              <a:t>  long QT-syndrome” which creates an increased risk of sudden cardiac death.</a:t>
            </a:r>
            <a:endParaRPr lang="en-US" sz="2400" dirty="0"/>
          </a:p>
        </p:txBody>
      </p:sp>
    </p:spTree>
    <p:extLst>
      <p:ext uri="{BB962C8B-B14F-4D97-AF65-F5344CB8AC3E}">
        <p14:creationId xmlns:p14="http://schemas.microsoft.com/office/powerpoint/2010/main" val="17620796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Concepts of Drug Discovery and Design</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59</a:t>
            </a:fld>
            <a:endParaRPr lang="en-US"/>
          </a:p>
        </p:txBody>
      </p:sp>
      <p:grpSp>
        <p:nvGrpSpPr>
          <p:cNvPr id="5" name="Group 3"/>
          <p:cNvGrpSpPr>
            <a:grpSpLocks noGrp="1" noUngrp="1" noChangeAspect="1"/>
          </p:cNvGrpSpPr>
          <p:nvPr/>
        </p:nvGrpSpPr>
        <p:grpSpPr bwMode="auto">
          <a:xfrm>
            <a:off x="481613" y="679622"/>
            <a:ext cx="5385547" cy="5330740"/>
            <a:chOff x="1608138" y="685800"/>
            <a:chExt cx="5927725" cy="5867400"/>
          </a:xfrm>
        </p:grpSpPr>
        <p:pic>
          <p:nvPicPr>
            <p:cNvPr id="6" name="Picture 1" descr="Figure 8.16"/>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608138" y="685800"/>
              <a:ext cx="59277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8138" y="6210300"/>
              <a:ext cx="5927725" cy="342900"/>
            </a:xfrm>
            <a:prstGeom prst="rect">
              <a:avLst/>
            </a:prstGeom>
            <a:noFill/>
            <a:ln>
              <a:noFill/>
            </a:ln>
          </p:spPr>
          <p:txBody>
            <a:bodyPr anchor="ctr">
              <a:normAutofit fontScale="70000" lnSpcReduction="20000"/>
            </a:bodyPr>
            <a:lstStyle/>
            <a:p>
              <a:pPr algn="ctr" fontAlgn="auto">
                <a:spcBef>
                  <a:spcPts val="0"/>
                </a:spcBef>
                <a:spcAft>
                  <a:spcPts val="0"/>
                </a:spcAft>
                <a:defRPr/>
              </a:pPr>
              <a:r>
                <a:rPr lang="en-US" sz="2400">
                  <a:latin typeface="+mn-lt"/>
                  <a:ea typeface="+mn-ea"/>
                  <a:cs typeface="+mn-cs"/>
                </a:rPr>
                <a:t>Figure 8.16</a:t>
              </a:r>
            </a:p>
          </p:txBody>
        </p:sp>
      </p:grpSp>
      <p:grpSp>
        <p:nvGrpSpPr>
          <p:cNvPr id="8" name="Group 3"/>
          <p:cNvGrpSpPr>
            <a:grpSpLocks noGrp="1" noUngrp="1" noChangeAspect="1"/>
          </p:cNvGrpSpPr>
          <p:nvPr/>
        </p:nvGrpSpPr>
        <p:grpSpPr bwMode="auto">
          <a:xfrm>
            <a:off x="6096000" y="494270"/>
            <a:ext cx="5887649" cy="5689086"/>
            <a:chOff x="1535113" y="685800"/>
            <a:chExt cx="6072187" cy="5867400"/>
          </a:xfrm>
        </p:grpSpPr>
        <p:pic>
          <p:nvPicPr>
            <p:cNvPr id="9" name="Picture 1" descr="Figure 8.17"/>
            <p:cNvPicPr>
              <a:picLocks noRot="1" noChangeAspect="1" noMove="1" noResize="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1535113" y="685800"/>
              <a:ext cx="607218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1535113" y="6210300"/>
              <a:ext cx="6072187" cy="342900"/>
            </a:xfrm>
            <a:prstGeom prst="rect">
              <a:avLst/>
            </a:prstGeom>
            <a:noFill/>
            <a:ln>
              <a:noFill/>
            </a:ln>
          </p:spPr>
          <p:txBody>
            <a:bodyPr anchor="ctr">
              <a:normAutofit fontScale="77500" lnSpcReduction="20000"/>
            </a:bodyPr>
            <a:lstStyle/>
            <a:p>
              <a:pPr algn="ctr" fontAlgn="auto">
                <a:spcBef>
                  <a:spcPts val="0"/>
                </a:spcBef>
                <a:spcAft>
                  <a:spcPts val="0"/>
                </a:spcAft>
                <a:defRPr/>
              </a:pPr>
              <a:r>
                <a:rPr lang="en-US" sz="2400">
                  <a:latin typeface="+mn-lt"/>
                  <a:ea typeface="+mn-ea"/>
                  <a:cs typeface="+mn-cs"/>
                </a:rPr>
                <a:t>Figure 8.17</a:t>
              </a:r>
            </a:p>
          </p:txBody>
        </p:sp>
      </p:grpSp>
      <p:sp>
        <p:nvSpPr>
          <p:cNvPr id="11" name="TextBox 10"/>
          <p:cNvSpPr txBox="1"/>
          <p:nvPr/>
        </p:nvSpPr>
        <p:spPr>
          <a:xfrm>
            <a:off x="741405" y="102720"/>
            <a:ext cx="3238451" cy="461665"/>
          </a:xfrm>
          <a:prstGeom prst="rect">
            <a:avLst/>
          </a:prstGeom>
          <a:noFill/>
        </p:spPr>
        <p:txBody>
          <a:bodyPr wrap="none" rtlCol="0">
            <a:spAutoFit/>
          </a:bodyPr>
          <a:lstStyle/>
          <a:p>
            <a:r>
              <a:rPr lang="en-US" sz="2400" dirty="0" smtClean="0"/>
              <a:t>Cardiac Action Potential </a:t>
            </a:r>
            <a:endParaRPr lang="en-US" sz="2400" dirty="0"/>
          </a:p>
        </p:txBody>
      </p:sp>
    </p:spTree>
    <p:extLst>
      <p:ext uri="{BB962C8B-B14F-4D97-AF65-F5344CB8AC3E}">
        <p14:creationId xmlns:p14="http://schemas.microsoft.com/office/powerpoint/2010/main" val="14733198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a:xfrm>
            <a:off x="8610600" y="6335368"/>
            <a:ext cx="2743200" cy="365125"/>
          </a:xfrm>
        </p:spPr>
        <p:txBody>
          <a:bodyPr/>
          <a:lstStyle/>
          <a:p>
            <a:fld id="{2B512455-236F-5446-A9F2-DFBCE48C12C2}" type="slidenum">
              <a:rPr lang="en-US" smtClean="0"/>
              <a:t>6</a:t>
            </a:fld>
            <a:endParaRPr lang="en-US"/>
          </a:p>
        </p:txBody>
      </p:sp>
      <p:sp>
        <p:nvSpPr>
          <p:cNvPr id="7" name="TextBox 6"/>
          <p:cNvSpPr txBox="1"/>
          <p:nvPr/>
        </p:nvSpPr>
        <p:spPr>
          <a:xfrm>
            <a:off x="838200" y="302643"/>
            <a:ext cx="9489141" cy="1631216"/>
          </a:xfrm>
          <a:prstGeom prst="rect">
            <a:avLst/>
          </a:prstGeom>
          <a:noFill/>
        </p:spPr>
        <p:txBody>
          <a:bodyPr wrap="square" rtlCol="0">
            <a:spAutoFit/>
          </a:bodyPr>
          <a:lstStyle/>
          <a:p>
            <a:pPr marL="285750" indent="-285750">
              <a:buFont typeface="Arial" charset="0"/>
              <a:buChar char="•"/>
            </a:pPr>
            <a:r>
              <a:rPr lang="en-US" sz="2000" dirty="0" smtClean="0"/>
              <a:t>Cells actively maintain an electrochemical gradient across the membrane through the ATP-driven Na/K-Transporter.</a:t>
            </a:r>
          </a:p>
          <a:p>
            <a:pPr marL="285750" indent="-285750">
              <a:buFont typeface="Arial" charset="0"/>
              <a:buChar char="•"/>
            </a:pPr>
            <a:r>
              <a:rPr lang="en-US" sz="2000" dirty="0" smtClean="0"/>
              <a:t>Ion selective K+-channels allow K+-ions to move across the cell membrane</a:t>
            </a:r>
          </a:p>
          <a:p>
            <a:pPr marL="285750" indent="-285750">
              <a:buFont typeface="Arial" charset="0"/>
              <a:buChar char="•"/>
            </a:pPr>
            <a:r>
              <a:rPr lang="en-US" sz="2000" dirty="0" smtClean="0"/>
              <a:t>The concentration gradient of K+ across the cell membrane is counter-balanced by an electrochemical gradient which is results in a membrane potential (resting potential)</a:t>
            </a:r>
            <a:endParaRPr lang="en-US" sz="2000" dirty="0"/>
          </a:p>
        </p:txBody>
      </p:sp>
      <p:sp>
        <p:nvSpPr>
          <p:cNvPr id="8" name="Rectangle 7"/>
          <p:cNvSpPr/>
          <p:nvPr/>
        </p:nvSpPr>
        <p:spPr>
          <a:xfrm>
            <a:off x="1241612" y="4054523"/>
            <a:ext cx="9731188" cy="4090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41612" y="4612894"/>
            <a:ext cx="9731188" cy="42599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a:off x="3539109" y="4612894"/>
            <a:ext cx="1848679" cy="1176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0800000">
            <a:off x="3539109" y="3323730"/>
            <a:ext cx="1848679" cy="1176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3824031" y="3456605"/>
            <a:ext cx="639417" cy="2087218"/>
          </a:xfrm>
          <a:prstGeom prst="upArrow">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24031" y="2739182"/>
            <a:ext cx="633507" cy="461665"/>
          </a:xfrm>
          <a:prstGeom prst="rect">
            <a:avLst/>
          </a:prstGeom>
          <a:noFill/>
        </p:spPr>
        <p:txBody>
          <a:bodyPr wrap="none" rtlCol="0">
            <a:spAutoFit/>
          </a:bodyPr>
          <a:lstStyle/>
          <a:p>
            <a:r>
              <a:rPr lang="en-US" sz="2400" dirty="0" smtClean="0"/>
              <a:t>Na</a:t>
            </a:r>
            <a:r>
              <a:rPr lang="en-US" sz="2400" baseline="30000" dirty="0" smtClean="0"/>
              <a:t>+</a:t>
            </a:r>
            <a:endParaRPr lang="en-US" sz="2400" baseline="30000" dirty="0"/>
          </a:p>
        </p:txBody>
      </p:sp>
      <p:sp>
        <p:nvSpPr>
          <p:cNvPr id="16" name="Down Arrow 15"/>
          <p:cNvSpPr/>
          <p:nvPr/>
        </p:nvSpPr>
        <p:spPr>
          <a:xfrm>
            <a:off x="4359087" y="3588711"/>
            <a:ext cx="778565" cy="2000289"/>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26233" y="5817680"/>
            <a:ext cx="458780" cy="461665"/>
          </a:xfrm>
          <a:prstGeom prst="rect">
            <a:avLst/>
          </a:prstGeom>
          <a:noFill/>
        </p:spPr>
        <p:txBody>
          <a:bodyPr wrap="none" rtlCol="0">
            <a:spAutoFit/>
          </a:bodyPr>
          <a:lstStyle/>
          <a:p>
            <a:r>
              <a:rPr lang="en-US" dirty="0" smtClean="0"/>
              <a:t>K</a:t>
            </a:r>
            <a:r>
              <a:rPr lang="en-US" sz="2400" dirty="0" smtClean="0"/>
              <a:t>+</a:t>
            </a:r>
            <a:endParaRPr lang="en-US" sz="2400" dirty="0"/>
          </a:p>
        </p:txBody>
      </p:sp>
      <p:sp>
        <p:nvSpPr>
          <p:cNvPr id="19" name="Trapezoid 18"/>
          <p:cNvSpPr/>
          <p:nvPr/>
        </p:nvSpPr>
        <p:spPr>
          <a:xfrm rot="10800000">
            <a:off x="7302043" y="3490948"/>
            <a:ext cx="2140129" cy="2018533"/>
          </a:xfrm>
          <a:prstGeom prst="trapezoid">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8215543" y="3509192"/>
            <a:ext cx="313128" cy="2000289"/>
          </a:xfrm>
          <a:prstGeom prst="down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069891" y="2985841"/>
            <a:ext cx="458780" cy="461665"/>
          </a:xfrm>
          <a:prstGeom prst="rect">
            <a:avLst/>
          </a:prstGeom>
          <a:noFill/>
        </p:spPr>
        <p:txBody>
          <a:bodyPr wrap="none" rtlCol="0">
            <a:spAutoFit/>
          </a:bodyPr>
          <a:lstStyle/>
          <a:p>
            <a:r>
              <a:rPr lang="en-US" dirty="0" smtClean="0"/>
              <a:t>K</a:t>
            </a:r>
            <a:r>
              <a:rPr lang="en-US" sz="2400" dirty="0" smtClean="0"/>
              <a:t>+</a:t>
            </a:r>
            <a:endParaRPr lang="en-US" sz="2400" dirty="0"/>
          </a:p>
        </p:txBody>
      </p:sp>
      <p:sp>
        <p:nvSpPr>
          <p:cNvPr id="23" name="TextBox 22"/>
          <p:cNvSpPr txBox="1"/>
          <p:nvPr/>
        </p:nvSpPr>
        <p:spPr>
          <a:xfrm>
            <a:off x="4359087" y="2165323"/>
            <a:ext cx="4481291" cy="369332"/>
          </a:xfrm>
          <a:prstGeom prst="rect">
            <a:avLst/>
          </a:prstGeom>
          <a:noFill/>
        </p:spPr>
        <p:txBody>
          <a:bodyPr wrap="none" rtlCol="0">
            <a:spAutoFit/>
          </a:bodyPr>
          <a:lstStyle/>
          <a:p>
            <a:r>
              <a:rPr lang="en-US" dirty="0" smtClean="0"/>
              <a:t>Extracellular: high Na+, low K</a:t>
            </a:r>
            <a:r>
              <a:rPr lang="en-US" smtClean="0"/>
              <a:t>+ concentrations</a:t>
            </a:r>
            <a:endParaRPr lang="en-US"/>
          </a:p>
        </p:txBody>
      </p:sp>
      <p:sp>
        <p:nvSpPr>
          <p:cNvPr id="24" name="TextBox 23"/>
          <p:cNvSpPr txBox="1"/>
          <p:nvPr/>
        </p:nvSpPr>
        <p:spPr>
          <a:xfrm>
            <a:off x="5912754" y="5798883"/>
            <a:ext cx="4446730" cy="369332"/>
          </a:xfrm>
          <a:prstGeom prst="rect">
            <a:avLst/>
          </a:prstGeom>
          <a:noFill/>
        </p:spPr>
        <p:txBody>
          <a:bodyPr wrap="none" rtlCol="0">
            <a:spAutoFit/>
          </a:bodyPr>
          <a:lstStyle/>
          <a:p>
            <a:r>
              <a:rPr lang="en-US" dirty="0" smtClean="0"/>
              <a:t>Intracellular: low Na+, high K+ concentrations</a:t>
            </a:r>
            <a:endParaRPr lang="en-US" dirty="0"/>
          </a:p>
        </p:txBody>
      </p:sp>
    </p:spTree>
    <p:extLst>
      <p:ext uri="{BB962C8B-B14F-4D97-AF65-F5344CB8AC3E}">
        <p14:creationId xmlns:p14="http://schemas.microsoft.com/office/powerpoint/2010/main" val="18493038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Concepts of Drug Discovery and Design</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60</a:t>
            </a:fld>
            <a:endParaRPr lang="en-US"/>
          </a:p>
        </p:txBody>
      </p:sp>
      <p:pic>
        <p:nvPicPr>
          <p:cNvPr id="5" name="Picture 4"/>
          <p:cNvPicPr>
            <a:picLocks noChangeAspect="1"/>
          </p:cNvPicPr>
          <p:nvPr/>
        </p:nvPicPr>
        <p:blipFill>
          <a:blip r:embed="rId2"/>
          <a:stretch>
            <a:fillRect/>
          </a:stretch>
        </p:blipFill>
        <p:spPr>
          <a:xfrm>
            <a:off x="1566038" y="1362995"/>
            <a:ext cx="3442611" cy="2077670"/>
          </a:xfrm>
          <a:prstGeom prst="rect">
            <a:avLst/>
          </a:prstGeom>
        </p:spPr>
      </p:pic>
      <p:sp>
        <p:nvSpPr>
          <p:cNvPr id="6" name="TextBox 5"/>
          <p:cNvSpPr txBox="1"/>
          <p:nvPr/>
        </p:nvSpPr>
        <p:spPr>
          <a:xfrm>
            <a:off x="1566039" y="3509151"/>
            <a:ext cx="2671437" cy="369332"/>
          </a:xfrm>
          <a:prstGeom prst="rect">
            <a:avLst/>
          </a:prstGeom>
          <a:noFill/>
        </p:spPr>
        <p:txBody>
          <a:bodyPr wrap="none" rtlCol="0">
            <a:spAutoFit/>
          </a:bodyPr>
          <a:lstStyle/>
          <a:p>
            <a:r>
              <a:rPr lang="en-US" dirty="0" err="1" smtClean="0"/>
              <a:t>Astemizole</a:t>
            </a:r>
            <a:r>
              <a:rPr lang="en-US" dirty="0" smtClean="0"/>
              <a:t>, anti-histamine</a:t>
            </a:r>
            <a:endParaRPr lang="en-US" dirty="0"/>
          </a:p>
        </p:txBody>
      </p:sp>
      <p:pic>
        <p:nvPicPr>
          <p:cNvPr id="7" name="Picture 6"/>
          <p:cNvPicPr>
            <a:picLocks noChangeAspect="1"/>
          </p:cNvPicPr>
          <p:nvPr/>
        </p:nvPicPr>
        <p:blipFill>
          <a:blip r:embed="rId3"/>
          <a:stretch>
            <a:fillRect/>
          </a:stretch>
        </p:blipFill>
        <p:spPr>
          <a:xfrm>
            <a:off x="6096000" y="1416081"/>
            <a:ext cx="3405249" cy="1881755"/>
          </a:xfrm>
          <a:prstGeom prst="rect">
            <a:avLst/>
          </a:prstGeom>
        </p:spPr>
      </p:pic>
      <p:sp>
        <p:nvSpPr>
          <p:cNvPr id="8" name="TextBox 7"/>
          <p:cNvSpPr txBox="1"/>
          <p:nvPr/>
        </p:nvSpPr>
        <p:spPr>
          <a:xfrm>
            <a:off x="6233770" y="3440665"/>
            <a:ext cx="2759538" cy="369332"/>
          </a:xfrm>
          <a:prstGeom prst="rect">
            <a:avLst/>
          </a:prstGeom>
          <a:noFill/>
        </p:spPr>
        <p:txBody>
          <a:bodyPr wrap="none" rtlCol="0">
            <a:spAutoFit/>
          </a:bodyPr>
          <a:lstStyle/>
          <a:p>
            <a:r>
              <a:rPr lang="en-US" dirty="0" err="1" smtClean="0"/>
              <a:t>Terfenadine</a:t>
            </a:r>
            <a:r>
              <a:rPr lang="en-US" dirty="0" smtClean="0"/>
              <a:t>, anti-histamine</a:t>
            </a:r>
            <a:endParaRPr lang="en-US" dirty="0"/>
          </a:p>
        </p:txBody>
      </p:sp>
      <p:sp>
        <p:nvSpPr>
          <p:cNvPr id="10" name="TextBox 9"/>
          <p:cNvSpPr txBox="1"/>
          <p:nvPr/>
        </p:nvSpPr>
        <p:spPr>
          <a:xfrm>
            <a:off x="494250" y="501133"/>
            <a:ext cx="11479040" cy="461665"/>
          </a:xfrm>
          <a:prstGeom prst="rect">
            <a:avLst/>
          </a:prstGeom>
          <a:noFill/>
        </p:spPr>
        <p:txBody>
          <a:bodyPr wrap="none" rtlCol="0">
            <a:spAutoFit/>
          </a:bodyPr>
          <a:lstStyle/>
          <a:p>
            <a:r>
              <a:rPr lang="en-US" sz="2400" dirty="0" smtClean="0"/>
              <a:t>Many drugs had to be removed from the market due to interaction with the </a:t>
            </a:r>
            <a:r>
              <a:rPr lang="en-US" sz="2400" dirty="0" err="1" smtClean="0"/>
              <a:t>hERG</a:t>
            </a:r>
            <a:r>
              <a:rPr lang="en-US" sz="2400" dirty="0" smtClean="0"/>
              <a:t> channel</a:t>
            </a:r>
            <a:r>
              <a:rPr lang="en-US" dirty="0" smtClean="0"/>
              <a:t>.</a:t>
            </a:r>
            <a:endParaRPr lang="en-US" dirty="0"/>
          </a:p>
        </p:txBody>
      </p:sp>
    </p:spTree>
    <p:extLst>
      <p:ext uri="{BB962C8B-B14F-4D97-AF65-F5344CB8AC3E}">
        <p14:creationId xmlns:p14="http://schemas.microsoft.com/office/powerpoint/2010/main" val="15384657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Concepts of Drug Discovery and Design</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61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09" y="844100"/>
            <a:ext cx="6627581" cy="46221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275" y="989909"/>
            <a:ext cx="6014650" cy="4330548"/>
          </a:xfrm>
          <a:prstGeom prst="rect">
            <a:avLst/>
          </a:prstGeom>
        </p:spPr>
      </p:pic>
      <p:sp>
        <p:nvSpPr>
          <p:cNvPr id="7" name="TextBox 6"/>
          <p:cNvSpPr txBox="1"/>
          <p:nvPr/>
        </p:nvSpPr>
        <p:spPr>
          <a:xfrm>
            <a:off x="5299884" y="5320457"/>
            <a:ext cx="1592231" cy="369332"/>
          </a:xfrm>
          <a:prstGeom prst="rect">
            <a:avLst/>
          </a:prstGeom>
          <a:noFill/>
        </p:spPr>
        <p:txBody>
          <a:bodyPr wrap="none" rtlCol="0">
            <a:spAutoFit/>
          </a:bodyPr>
          <a:lstStyle/>
          <a:p>
            <a:r>
              <a:rPr lang="en-US" smtClean="0"/>
              <a:t>Large vestibule</a:t>
            </a:r>
            <a:endParaRPr lang="en-US"/>
          </a:p>
        </p:txBody>
      </p:sp>
      <p:cxnSp>
        <p:nvCxnSpPr>
          <p:cNvPr id="9" name="Straight Arrow Connector 8"/>
          <p:cNvCxnSpPr/>
          <p:nvPr/>
        </p:nvCxnSpPr>
        <p:spPr>
          <a:xfrm flipV="1">
            <a:off x="6895190" y="4053016"/>
            <a:ext cx="1445621" cy="14132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719384" y="3509320"/>
            <a:ext cx="2100648" cy="18111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05949" y="328958"/>
            <a:ext cx="2713435" cy="369332"/>
          </a:xfrm>
          <a:prstGeom prst="rect">
            <a:avLst/>
          </a:prstGeom>
          <a:noFill/>
        </p:spPr>
        <p:txBody>
          <a:bodyPr wrap="none" rtlCol="0">
            <a:spAutoFit/>
          </a:bodyPr>
          <a:lstStyle/>
          <a:p>
            <a:r>
              <a:rPr lang="en-US" dirty="0" smtClean="0"/>
              <a:t>View </a:t>
            </a:r>
            <a:r>
              <a:rPr lang="en-US" smtClean="0"/>
              <a:t>from intracellular site</a:t>
            </a:r>
            <a:endParaRPr lang="en-US"/>
          </a:p>
        </p:txBody>
      </p:sp>
      <p:cxnSp>
        <p:nvCxnSpPr>
          <p:cNvPr id="14" name="Straight Connector 13"/>
          <p:cNvCxnSpPr/>
          <p:nvPr/>
        </p:nvCxnSpPr>
        <p:spPr>
          <a:xfrm>
            <a:off x="5702793" y="1848020"/>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02793" y="4397816"/>
            <a:ext cx="5815613" cy="8649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7060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Concepts of Drug Discovery and Design</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62</a:t>
            </a:fld>
            <a:endParaRPr lang="en-US"/>
          </a:p>
        </p:txBody>
      </p:sp>
      <p:sp>
        <p:nvSpPr>
          <p:cNvPr id="5" name="Oval 4"/>
          <p:cNvSpPr/>
          <p:nvPr/>
        </p:nvSpPr>
        <p:spPr>
          <a:xfrm>
            <a:off x="1569308" y="1804770"/>
            <a:ext cx="926756" cy="7414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464908" y="2175472"/>
            <a:ext cx="926756" cy="74140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47767" y="2175472"/>
            <a:ext cx="360405" cy="370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2508421" y="2249613"/>
            <a:ext cx="790832" cy="128916"/>
          </a:xfrm>
          <a:custGeom>
            <a:avLst/>
            <a:gdLst>
              <a:gd name="connsiteX0" fmla="*/ 0 w 790832"/>
              <a:gd name="connsiteY0" fmla="*/ 0 h 128916"/>
              <a:gd name="connsiteX1" fmla="*/ 111211 w 790832"/>
              <a:gd name="connsiteY1" fmla="*/ 49427 h 128916"/>
              <a:gd name="connsiteX2" fmla="*/ 259492 w 790832"/>
              <a:gd name="connsiteY2" fmla="*/ 98854 h 128916"/>
              <a:gd name="connsiteX3" fmla="*/ 568411 w 790832"/>
              <a:gd name="connsiteY3" fmla="*/ 111211 h 128916"/>
              <a:gd name="connsiteX4" fmla="*/ 790832 w 790832"/>
              <a:gd name="connsiteY4" fmla="*/ 98854 h 1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832" h="128916">
                <a:moveTo>
                  <a:pt x="0" y="0"/>
                </a:moveTo>
                <a:cubicBezTo>
                  <a:pt x="130538" y="97903"/>
                  <a:pt x="-36350" y="-16156"/>
                  <a:pt x="111211" y="49427"/>
                </a:cubicBezTo>
                <a:cubicBezTo>
                  <a:pt x="259893" y="115508"/>
                  <a:pt x="22995" y="69291"/>
                  <a:pt x="259492" y="98854"/>
                </a:cubicBezTo>
                <a:cubicBezTo>
                  <a:pt x="407978" y="148351"/>
                  <a:pt x="307618" y="124937"/>
                  <a:pt x="568411" y="111211"/>
                </a:cubicBezTo>
                <a:cubicBezTo>
                  <a:pt x="691305" y="90728"/>
                  <a:pt x="617497" y="98854"/>
                  <a:pt x="790832" y="98854"/>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620529" y="2360824"/>
            <a:ext cx="926757" cy="186645"/>
          </a:xfrm>
          <a:custGeom>
            <a:avLst/>
            <a:gdLst>
              <a:gd name="connsiteX0" fmla="*/ 0 w 926757"/>
              <a:gd name="connsiteY0" fmla="*/ 0 h 186645"/>
              <a:gd name="connsiteX1" fmla="*/ 123568 w 926757"/>
              <a:gd name="connsiteY1" fmla="*/ 49427 h 186645"/>
              <a:gd name="connsiteX2" fmla="*/ 172995 w 926757"/>
              <a:gd name="connsiteY2" fmla="*/ 61784 h 186645"/>
              <a:gd name="connsiteX3" fmla="*/ 296562 w 926757"/>
              <a:gd name="connsiteY3" fmla="*/ 74140 h 186645"/>
              <a:gd name="connsiteX4" fmla="*/ 827903 w 926757"/>
              <a:gd name="connsiteY4" fmla="*/ 111211 h 186645"/>
              <a:gd name="connsiteX5" fmla="*/ 889687 w 926757"/>
              <a:gd name="connsiteY5" fmla="*/ 148281 h 186645"/>
              <a:gd name="connsiteX6" fmla="*/ 914400 w 926757"/>
              <a:gd name="connsiteY6" fmla="*/ 185351 h 186645"/>
              <a:gd name="connsiteX7" fmla="*/ 926757 w 926757"/>
              <a:gd name="connsiteY7" fmla="*/ 185351 h 18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757" h="186645">
                <a:moveTo>
                  <a:pt x="0" y="0"/>
                </a:moveTo>
                <a:cubicBezTo>
                  <a:pt x="51132" y="25566"/>
                  <a:pt x="62492" y="34158"/>
                  <a:pt x="123568" y="49427"/>
                </a:cubicBezTo>
                <a:cubicBezTo>
                  <a:pt x="140044" y="53546"/>
                  <a:pt x="156183" y="59382"/>
                  <a:pt x="172995" y="61784"/>
                </a:cubicBezTo>
                <a:cubicBezTo>
                  <a:pt x="213973" y="67638"/>
                  <a:pt x="255285" y="71025"/>
                  <a:pt x="296562" y="74140"/>
                </a:cubicBezTo>
                <a:lnTo>
                  <a:pt x="827903" y="111211"/>
                </a:lnTo>
                <a:cubicBezTo>
                  <a:pt x="848498" y="123568"/>
                  <a:pt x="871452" y="132651"/>
                  <a:pt x="889687" y="148281"/>
                </a:cubicBezTo>
                <a:cubicBezTo>
                  <a:pt x="900963" y="157946"/>
                  <a:pt x="903899" y="174850"/>
                  <a:pt x="914400" y="185351"/>
                </a:cubicBezTo>
                <a:cubicBezTo>
                  <a:pt x="917313" y="188264"/>
                  <a:pt x="922638" y="185351"/>
                  <a:pt x="926757" y="185351"/>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720280" y="3040445"/>
            <a:ext cx="555858" cy="369332"/>
          </a:xfrm>
          <a:prstGeom prst="rect">
            <a:avLst/>
          </a:prstGeom>
          <a:noFill/>
        </p:spPr>
        <p:txBody>
          <a:bodyPr wrap="none" rtlCol="0">
            <a:spAutoFit/>
          </a:bodyPr>
          <a:lstStyle/>
          <a:p>
            <a:r>
              <a:rPr lang="en-US" smtClean="0"/>
              <a:t>Aryl</a:t>
            </a:r>
            <a:endParaRPr lang="en-US"/>
          </a:p>
        </p:txBody>
      </p:sp>
      <p:sp>
        <p:nvSpPr>
          <p:cNvPr id="14" name="TextBox 13"/>
          <p:cNvSpPr txBox="1"/>
          <p:nvPr/>
        </p:nvSpPr>
        <p:spPr>
          <a:xfrm>
            <a:off x="1247934" y="2547545"/>
            <a:ext cx="555858" cy="369332"/>
          </a:xfrm>
          <a:prstGeom prst="rect">
            <a:avLst/>
          </a:prstGeom>
          <a:noFill/>
        </p:spPr>
        <p:txBody>
          <a:bodyPr wrap="none" rtlCol="0">
            <a:spAutoFit/>
          </a:bodyPr>
          <a:lstStyle/>
          <a:p>
            <a:r>
              <a:rPr lang="en-US" smtClean="0"/>
              <a:t>Aryl</a:t>
            </a:r>
            <a:endParaRPr lang="en-US"/>
          </a:p>
        </p:txBody>
      </p:sp>
      <p:sp>
        <p:nvSpPr>
          <p:cNvPr id="15" name="TextBox 14"/>
          <p:cNvSpPr txBox="1"/>
          <p:nvPr/>
        </p:nvSpPr>
        <p:spPr>
          <a:xfrm>
            <a:off x="2622384" y="2732211"/>
            <a:ext cx="1504771" cy="369332"/>
          </a:xfrm>
          <a:prstGeom prst="rect">
            <a:avLst/>
          </a:prstGeom>
          <a:noFill/>
        </p:spPr>
        <p:txBody>
          <a:bodyPr wrap="none" rtlCol="0">
            <a:spAutoFit/>
          </a:bodyPr>
          <a:lstStyle/>
          <a:p>
            <a:r>
              <a:rPr lang="en-US"/>
              <a:t>b</a:t>
            </a:r>
            <a:r>
              <a:rPr lang="en-US" smtClean="0"/>
              <a:t>asic </a:t>
            </a:r>
            <a:r>
              <a:rPr lang="en-US" dirty="0" smtClean="0"/>
              <a:t>nitrogen</a:t>
            </a:r>
            <a:endParaRPr lang="en-US" dirty="0"/>
          </a:p>
        </p:txBody>
      </p:sp>
      <p:sp>
        <p:nvSpPr>
          <p:cNvPr id="18" name="TextBox 17"/>
          <p:cNvSpPr txBox="1"/>
          <p:nvPr/>
        </p:nvSpPr>
        <p:spPr>
          <a:xfrm>
            <a:off x="762344" y="3694652"/>
            <a:ext cx="5224850" cy="923330"/>
          </a:xfrm>
          <a:prstGeom prst="rect">
            <a:avLst/>
          </a:prstGeom>
          <a:noFill/>
        </p:spPr>
        <p:txBody>
          <a:bodyPr wrap="square" rtlCol="0">
            <a:spAutoFit/>
          </a:bodyPr>
          <a:lstStyle/>
          <a:p>
            <a:r>
              <a:rPr lang="en-US" dirty="0" smtClean="0"/>
              <a:t>The most potent channel blockers are compounds which have two aryl moieties and </a:t>
            </a:r>
            <a:r>
              <a:rPr lang="en-US" smtClean="0"/>
              <a:t>a central basic nitrogen</a:t>
            </a:r>
            <a:endParaRPr lang="en-US" dirty="0"/>
          </a:p>
        </p:txBody>
      </p:sp>
      <p:sp>
        <p:nvSpPr>
          <p:cNvPr id="19" name="TextBox 18"/>
          <p:cNvSpPr txBox="1"/>
          <p:nvPr/>
        </p:nvSpPr>
        <p:spPr>
          <a:xfrm>
            <a:off x="839228" y="728294"/>
            <a:ext cx="5224850" cy="646331"/>
          </a:xfrm>
          <a:prstGeom prst="rect">
            <a:avLst/>
          </a:prstGeom>
          <a:noFill/>
        </p:spPr>
        <p:txBody>
          <a:bodyPr wrap="square" rtlCol="0">
            <a:spAutoFit/>
          </a:bodyPr>
          <a:lstStyle/>
          <a:p>
            <a:r>
              <a:rPr lang="en-US" dirty="0" smtClean="0"/>
              <a:t>Many organic molecules interact with the </a:t>
            </a:r>
            <a:r>
              <a:rPr lang="en-US" dirty="0" err="1" smtClean="0"/>
              <a:t>hERG</a:t>
            </a:r>
            <a:r>
              <a:rPr lang="en-US" dirty="0" smtClean="0"/>
              <a:t> channel and other voltage-gated ion channels</a:t>
            </a:r>
            <a:endParaRPr lang="en-US" dirty="0"/>
          </a:p>
        </p:txBody>
      </p:sp>
      <p:pic>
        <p:nvPicPr>
          <p:cNvPr id="20" name="Picture 19"/>
          <p:cNvPicPr>
            <a:picLocks noChangeAspect="1"/>
          </p:cNvPicPr>
          <p:nvPr/>
        </p:nvPicPr>
        <p:blipFill>
          <a:blip r:embed="rId2"/>
          <a:stretch>
            <a:fillRect/>
          </a:stretch>
        </p:blipFill>
        <p:spPr>
          <a:xfrm>
            <a:off x="838200" y="4617982"/>
            <a:ext cx="3756454" cy="1389853"/>
          </a:xfrm>
          <a:prstGeom prst="rect">
            <a:avLst/>
          </a:prstGeom>
        </p:spPr>
      </p:pic>
      <p:sp>
        <p:nvSpPr>
          <p:cNvPr id="21" name="TextBox 20"/>
          <p:cNvSpPr txBox="1"/>
          <p:nvPr/>
        </p:nvSpPr>
        <p:spPr>
          <a:xfrm>
            <a:off x="6278374" y="5041503"/>
            <a:ext cx="5433919" cy="923330"/>
          </a:xfrm>
          <a:prstGeom prst="rect">
            <a:avLst/>
          </a:prstGeom>
          <a:noFill/>
        </p:spPr>
        <p:txBody>
          <a:bodyPr wrap="square" rtlCol="0">
            <a:spAutoFit/>
          </a:bodyPr>
          <a:lstStyle/>
          <a:p>
            <a:r>
              <a:rPr lang="en-US" dirty="0" smtClean="0"/>
              <a:t>Assessment of </a:t>
            </a:r>
            <a:r>
              <a:rPr lang="en-US" dirty="0" err="1" smtClean="0"/>
              <a:t>hERG</a:t>
            </a:r>
            <a:r>
              <a:rPr lang="en-US" dirty="0" smtClean="0"/>
              <a:t> blockage is a standard task in modern drug discovery and done for every compound which becomes of interest in a drug discovery program.</a:t>
            </a:r>
            <a:endParaRPr lang="en-US" dirty="0"/>
          </a:p>
        </p:txBody>
      </p:sp>
      <p:pic>
        <p:nvPicPr>
          <p:cNvPr id="22" name="Picture 2" descr="figure_11_34"/>
          <p:cNvPicPr>
            <a:picLocks noChangeAspect="1" noChangeArrowheads="1"/>
          </p:cNvPicPr>
          <p:nvPr/>
        </p:nvPicPr>
        <p:blipFill rotWithShape="1">
          <a:blip r:embed="rId3">
            <a:extLst>
              <a:ext uri="{28A0092B-C50C-407E-A947-70E740481C1C}">
                <a14:useLocalDpi xmlns:a14="http://schemas.microsoft.com/office/drawing/2010/main" val="0"/>
              </a:ext>
            </a:extLst>
          </a:blip>
          <a:srcRect l="52050"/>
          <a:stretch/>
        </p:blipFill>
        <p:spPr bwMode="auto">
          <a:xfrm>
            <a:off x="7208402" y="0"/>
            <a:ext cx="4090738" cy="45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913386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63</a:t>
            </a:fld>
            <a:endParaRPr lang="en-US"/>
          </a:p>
        </p:txBody>
      </p:sp>
      <p:sp>
        <p:nvSpPr>
          <p:cNvPr id="5" name="TextBox 4"/>
          <p:cNvSpPr txBox="1"/>
          <p:nvPr/>
        </p:nvSpPr>
        <p:spPr>
          <a:xfrm>
            <a:off x="4241800" y="381000"/>
            <a:ext cx="2283446" cy="461665"/>
          </a:xfrm>
          <a:prstGeom prst="rect">
            <a:avLst/>
          </a:prstGeom>
          <a:noFill/>
        </p:spPr>
        <p:txBody>
          <a:bodyPr wrap="none" rtlCol="0">
            <a:spAutoFit/>
          </a:bodyPr>
          <a:lstStyle/>
          <a:p>
            <a:r>
              <a:rPr lang="en-US" sz="2400" dirty="0" err="1" smtClean="0"/>
              <a:t>Channelopathies</a:t>
            </a:r>
            <a:endParaRPr lang="en-US" sz="2400" dirty="0"/>
          </a:p>
        </p:txBody>
      </p:sp>
      <p:sp>
        <p:nvSpPr>
          <p:cNvPr id="6" name="TextBox 5"/>
          <p:cNvSpPr txBox="1"/>
          <p:nvPr/>
        </p:nvSpPr>
        <p:spPr>
          <a:xfrm>
            <a:off x="685800" y="1168400"/>
            <a:ext cx="9946121" cy="923330"/>
          </a:xfrm>
          <a:prstGeom prst="rect">
            <a:avLst/>
          </a:prstGeom>
          <a:noFill/>
        </p:spPr>
        <p:txBody>
          <a:bodyPr wrap="none" rtlCol="0">
            <a:spAutoFit/>
          </a:bodyPr>
          <a:lstStyle/>
          <a:p>
            <a:r>
              <a:rPr lang="en-US" dirty="0" smtClean="0"/>
              <a:t>Congenital insensitivity:</a:t>
            </a:r>
          </a:p>
          <a:p>
            <a:pPr marL="285750" indent="-285750">
              <a:buFont typeface="Arial" charset="0"/>
              <a:buChar char="•"/>
            </a:pPr>
            <a:r>
              <a:rPr lang="en-US" dirty="0" smtClean="0"/>
              <a:t>Mutation in the gene coding for the sodium channel </a:t>
            </a:r>
            <a:r>
              <a:rPr lang="en-US" dirty="0" err="1" smtClean="0"/>
              <a:t>NaV</a:t>
            </a:r>
            <a:r>
              <a:rPr lang="en-US" dirty="0" smtClean="0"/>
              <a:t> 1.7 which is responsible for pain perception</a:t>
            </a:r>
          </a:p>
          <a:p>
            <a:pPr marL="285750" indent="-285750">
              <a:buFont typeface="Arial" charset="0"/>
              <a:buChar char="•"/>
            </a:pPr>
            <a:r>
              <a:rPr lang="en-US" dirty="0" smtClean="0"/>
              <a:t>People are not able to feel physical pain</a:t>
            </a:r>
            <a:endParaRPr lang="en-US" dirty="0"/>
          </a:p>
        </p:txBody>
      </p:sp>
      <p:sp>
        <p:nvSpPr>
          <p:cNvPr id="7" name="TextBox 6"/>
          <p:cNvSpPr txBox="1"/>
          <p:nvPr/>
        </p:nvSpPr>
        <p:spPr>
          <a:xfrm>
            <a:off x="685800" y="2417465"/>
            <a:ext cx="7162345" cy="923330"/>
          </a:xfrm>
          <a:prstGeom prst="rect">
            <a:avLst/>
          </a:prstGeom>
          <a:noFill/>
        </p:spPr>
        <p:txBody>
          <a:bodyPr wrap="none" rtlCol="0">
            <a:spAutoFit/>
          </a:bodyPr>
          <a:lstStyle/>
          <a:p>
            <a:r>
              <a:rPr lang="en-US" dirty="0" smtClean="0"/>
              <a:t>Cystic Fibrosis:</a:t>
            </a:r>
          </a:p>
          <a:p>
            <a:pPr marL="285750" indent="-285750">
              <a:buFont typeface="Arial" charset="0"/>
              <a:buChar char="•"/>
            </a:pPr>
            <a:r>
              <a:rPr lang="en-US" dirty="0" smtClean="0"/>
              <a:t>Mutations in a chloride channel (CFTR)</a:t>
            </a:r>
          </a:p>
          <a:p>
            <a:pPr marL="285750" indent="-285750">
              <a:buFont typeface="Arial" charset="0"/>
              <a:buChar char="•"/>
            </a:pPr>
            <a:r>
              <a:rPr lang="en-US" dirty="0" smtClean="0"/>
              <a:t>Impaired electrolyte balance leading to mucus accumulation in organs</a:t>
            </a:r>
            <a:endParaRPr lang="en-US" dirty="0"/>
          </a:p>
        </p:txBody>
      </p:sp>
      <p:sp>
        <p:nvSpPr>
          <p:cNvPr id="8" name="TextBox 7"/>
          <p:cNvSpPr txBox="1"/>
          <p:nvPr/>
        </p:nvSpPr>
        <p:spPr>
          <a:xfrm>
            <a:off x="660627" y="3722985"/>
            <a:ext cx="5576142" cy="923330"/>
          </a:xfrm>
          <a:prstGeom prst="rect">
            <a:avLst/>
          </a:prstGeom>
          <a:noFill/>
        </p:spPr>
        <p:txBody>
          <a:bodyPr wrap="none" rtlCol="0">
            <a:spAutoFit/>
          </a:bodyPr>
          <a:lstStyle/>
          <a:p>
            <a:r>
              <a:rPr lang="en-US" dirty="0" smtClean="0"/>
              <a:t>Timothy Syndrome:</a:t>
            </a:r>
          </a:p>
          <a:p>
            <a:pPr marL="285750" indent="-285750">
              <a:buFont typeface="Arial" charset="0"/>
              <a:buChar char="•"/>
            </a:pPr>
            <a:r>
              <a:rPr lang="en-US" dirty="0" smtClean="0"/>
              <a:t>Mutation in the voltage-gated calcium Channel CaV1.2</a:t>
            </a:r>
          </a:p>
          <a:p>
            <a:pPr marL="285750" indent="-285750">
              <a:buFont typeface="Arial" charset="0"/>
              <a:buChar char="•"/>
            </a:pPr>
            <a:r>
              <a:rPr lang="en-US" dirty="0" smtClean="0"/>
              <a:t>Cardiac arrhythmia and autism spectrum disorders</a:t>
            </a:r>
            <a:endParaRPr lang="en-US" dirty="0"/>
          </a:p>
        </p:txBody>
      </p:sp>
    </p:spTree>
    <p:extLst>
      <p:ext uri="{BB962C8B-B14F-4D97-AF65-F5344CB8AC3E}">
        <p14:creationId xmlns:p14="http://schemas.microsoft.com/office/powerpoint/2010/main" val="7400366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64</a:t>
            </a:fld>
            <a:endParaRPr lang="en-US"/>
          </a:p>
        </p:txBody>
      </p:sp>
      <p:pic>
        <p:nvPicPr>
          <p:cNvPr id="6" name="Picture 2"/>
          <p:cNvPicPr>
            <a:picLocks noChangeAspect="1" noChangeArrowheads="1"/>
          </p:cNvPicPr>
          <p:nvPr/>
        </p:nvPicPr>
        <p:blipFill>
          <a:blip r:embed="rId2"/>
          <a:srcRect/>
          <a:stretch>
            <a:fillRect/>
          </a:stretch>
        </p:blipFill>
        <p:spPr bwMode="auto">
          <a:xfrm>
            <a:off x="2868337" y="1046018"/>
            <a:ext cx="7584573" cy="5156907"/>
          </a:xfrm>
          <a:prstGeom prst="rect">
            <a:avLst/>
          </a:prstGeom>
          <a:noFill/>
          <a:ln w="9525">
            <a:noFill/>
            <a:miter lim="800000"/>
            <a:headEnd/>
            <a:tailEnd/>
          </a:ln>
          <a:effectLst/>
        </p:spPr>
      </p:pic>
    </p:spTree>
    <p:extLst>
      <p:ext uri="{BB962C8B-B14F-4D97-AF65-F5344CB8AC3E}">
        <p14:creationId xmlns:p14="http://schemas.microsoft.com/office/powerpoint/2010/main" val="1869913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65</a:t>
            </a:fld>
            <a:endParaRPr lang="en-US"/>
          </a:p>
        </p:txBody>
      </p:sp>
      <p:sp>
        <p:nvSpPr>
          <p:cNvPr id="5" name="TextBox 4"/>
          <p:cNvSpPr txBox="1"/>
          <p:nvPr/>
        </p:nvSpPr>
        <p:spPr>
          <a:xfrm>
            <a:off x="2978608" y="2602015"/>
            <a:ext cx="6375848" cy="523220"/>
          </a:xfrm>
          <a:prstGeom prst="rect">
            <a:avLst/>
          </a:prstGeom>
          <a:noFill/>
        </p:spPr>
        <p:txBody>
          <a:bodyPr wrap="none" rtlCol="0">
            <a:spAutoFit/>
          </a:bodyPr>
          <a:lstStyle/>
          <a:p>
            <a:r>
              <a:rPr lang="en-US" sz="2800" dirty="0" smtClean="0"/>
              <a:t>General considerations for target selection</a:t>
            </a:r>
            <a:endParaRPr lang="en-US" sz="2800" dirty="0"/>
          </a:p>
        </p:txBody>
      </p:sp>
    </p:spTree>
    <p:extLst>
      <p:ext uri="{BB962C8B-B14F-4D97-AF65-F5344CB8AC3E}">
        <p14:creationId xmlns:p14="http://schemas.microsoft.com/office/powerpoint/2010/main" val="9034889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66</a:t>
            </a:fld>
            <a:endParaRPr lang="en-US"/>
          </a:p>
        </p:txBody>
      </p:sp>
      <p:sp>
        <p:nvSpPr>
          <p:cNvPr id="5" name="TextBox 4"/>
          <p:cNvSpPr txBox="1"/>
          <p:nvPr/>
        </p:nvSpPr>
        <p:spPr>
          <a:xfrm>
            <a:off x="1240972" y="300446"/>
            <a:ext cx="4314836" cy="523220"/>
          </a:xfrm>
          <a:prstGeom prst="rect">
            <a:avLst/>
          </a:prstGeom>
          <a:noFill/>
        </p:spPr>
        <p:txBody>
          <a:bodyPr wrap="none" rtlCol="0">
            <a:spAutoFit/>
          </a:bodyPr>
          <a:lstStyle/>
          <a:p>
            <a:r>
              <a:rPr lang="en-US" sz="2800" dirty="0" smtClean="0"/>
              <a:t>Where is the target located?</a:t>
            </a:r>
            <a:endParaRPr lang="en-US" sz="28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5995"/>
          <a:stretch/>
        </p:blipFill>
        <p:spPr>
          <a:xfrm rot="16200000">
            <a:off x="2980441" y="-1775339"/>
            <a:ext cx="5150734" cy="10626005"/>
          </a:xfrm>
          <a:prstGeom prst="rect">
            <a:avLst/>
          </a:prstGeom>
        </p:spPr>
      </p:pic>
      <p:sp>
        <p:nvSpPr>
          <p:cNvPr id="8" name="TextBox 7"/>
          <p:cNvSpPr txBox="1"/>
          <p:nvPr/>
        </p:nvSpPr>
        <p:spPr>
          <a:xfrm>
            <a:off x="7119257" y="844909"/>
            <a:ext cx="1345048" cy="523220"/>
          </a:xfrm>
          <a:prstGeom prst="rect">
            <a:avLst/>
          </a:prstGeom>
          <a:noFill/>
        </p:spPr>
        <p:txBody>
          <a:bodyPr wrap="none" rtlCol="0">
            <a:spAutoFit/>
          </a:bodyPr>
          <a:lstStyle/>
          <a:p>
            <a:r>
              <a:rPr lang="en-US" sz="2800" dirty="0" smtClean="0"/>
              <a:t>NMDAR</a:t>
            </a:r>
            <a:endParaRPr lang="en-US" sz="2800" dirty="0"/>
          </a:p>
        </p:txBody>
      </p:sp>
      <p:sp>
        <p:nvSpPr>
          <p:cNvPr id="9" name="TextBox 8"/>
          <p:cNvSpPr txBox="1"/>
          <p:nvPr/>
        </p:nvSpPr>
        <p:spPr>
          <a:xfrm>
            <a:off x="4164054" y="5882198"/>
            <a:ext cx="4096058" cy="461665"/>
          </a:xfrm>
          <a:prstGeom prst="rect">
            <a:avLst/>
          </a:prstGeom>
          <a:noFill/>
        </p:spPr>
        <p:txBody>
          <a:bodyPr wrap="none" rtlCol="0">
            <a:spAutoFit/>
          </a:bodyPr>
          <a:lstStyle/>
          <a:p>
            <a:r>
              <a:rPr lang="en-US" sz="2400" dirty="0" smtClean="0"/>
              <a:t>Exclusively located on the brain</a:t>
            </a:r>
            <a:endParaRPr lang="en-US" sz="2400" dirty="0"/>
          </a:p>
        </p:txBody>
      </p:sp>
    </p:spTree>
    <p:extLst>
      <p:ext uri="{BB962C8B-B14F-4D97-AF65-F5344CB8AC3E}">
        <p14:creationId xmlns:p14="http://schemas.microsoft.com/office/powerpoint/2010/main" val="20619423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67</a:t>
            </a:fld>
            <a:endParaRPr lang="en-US"/>
          </a:p>
        </p:txBody>
      </p:sp>
      <p:sp>
        <p:nvSpPr>
          <p:cNvPr id="5" name="TextBox 4"/>
          <p:cNvSpPr txBox="1"/>
          <p:nvPr/>
        </p:nvSpPr>
        <p:spPr>
          <a:xfrm>
            <a:off x="1240972" y="300446"/>
            <a:ext cx="4314836" cy="523220"/>
          </a:xfrm>
          <a:prstGeom prst="rect">
            <a:avLst/>
          </a:prstGeom>
          <a:noFill/>
        </p:spPr>
        <p:txBody>
          <a:bodyPr wrap="none" rtlCol="0">
            <a:spAutoFit/>
          </a:bodyPr>
          <a:lstStyle/>
          <a:p>
            <a:r>
              <a:rPr lang="en-US" sz="2800" dirty="0" smtClean="0"/>
              <a:t>Where is the target located?</a:t>
            </a:r>
            <a:endParaRPr lang="en-US" sz="2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6767"/>
          <a:stretch/>
        </p:blipFill>
        <p:spPr>
          <a:xfrm rot="16200000">
            <a:off x="3360371" y="-1972159"/>
            <a:ext cx="5244233" cy="11124333"/>
          </a:xfrm>
          <a:prstGeom prst="rect">
            <a:avLst/>
          </a:prstGeom>
        </p:spPr>
      </p:pic>
      <p:sp>
        <p:nvSpPr>
          <p:cNvPr id="7" name="TextBox 6"/>
          <p:cNvSpPr txBox="1"/>
          <p:nvPr/>
        </p:nvSpPr>
        <p:spPr>
          <a:xfrm>
            <a:off x="6779623" y="983826"/>
            <a:ext cx="942117" cy="523220"/>
          </a:xfrm>
          <a:prstGeom prst="rect">
            <a:avLst/>
          </a:prstGeom>
          <a:noFill/>
        </p:spPr>
        <p:txBody>
          <a:bodyPr wrap="none" rtlCol="0">
            <a:spAutoFit/>
          </a:bodyPr>
          <a:lstStyle/>
          <a:p>
            <a:r>
              <a:rPr lang="en-US" sz="2800" dirty="0" smtClean="0"/>
              <a:t>EGFR</a:t>
            </a:r>
            <a:endParaRPr lang="en-US" sz="2800" dirty="0"/>
          </a:p>
        </p:txBody>
      </p:sp>
      <p:sp>
        <p:nvSpPr>
          <p:cNvPr id="8" name="TextBox 7"/>
          <p:cNvSpPr txBox="1"/>
          <p:nvPr/>
        </p:nvSpPr>
        <p:spPr>
          <a:xfrm>
            <a:off x="4015121" y="5822572"/>
            <a:ext cx="3934731" cy="461665"/>
          </a:xfrm>
          <a:prstGeom prst="rect">
            <a:avLst/>
          </a:prstGeom>
          <a:noFill/>
        </p:spPr>
        <p:txBody>
          <a:bodyPr wrap="none" rtlCol="0">
            <a:spAutoFit/>
          </a:bodyPr>
          <a:lstStyle/>
          <a:p>
            <a:r>
              <a:rPr lang="en-US" sz="2400" smtClean="0"/>
              <a:t>Expressed in almost all tissues</a:t>
            </a:r>
            <a:endParaRPr lang="en-US" sz="2400" dirty="0"/>
          </a:p>
        </p:txBody>
      </p:sp>
    </p:spTree>
    <p:extLst>
      <p:ext uri="{BB962C8B-B14F-4D97-AF65-F5344CB8AC3E}">
        <p14:creationId xmlns:p14="http://schemas.microsoft.com/office/powerpoint/2010/main" val="1841699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68</a:t>
            </a:fld>
            <a:endParaRPr lang="en-US"/>
          </a:p>
        </p:txBody>
      </p:sp>
      <p:sp>
        <p:nvSpPr>
          <p:cNvPr id="5" name="TextBox 4"/>
          <p:cNvSpPr txBox="1"/>
          <p:nvPr/>
        </p:nvSpPr>
        <p:spPr>
          <a:xfrm>
            <a:off x="1240972" y="300446"/>
            <a:ext cx="4314836" cy="523220"/>
          </a:xfrm>
          <a:prstGeom prst="rect">
            <a:avLst/>
          </a:prstGeom>
          <a:noFill/>
        </p:spPr>
        <p:txBody>
          <a:bodyPr wrap="none" rtlCol="0">
            <a:spAutoFit/>
          </a:bodyPr>
          <a:lstStyle/>
          <a:p>
            <a:r>
              <a:rPr lang="en-US" sz="2800" dirty="0" smtClean="0"/>
              <a:t>Where is the target located?</a:t>
            </a:r>
            <a:endParaRPr lang="en-US" sz="28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33271"/>
          <a:stretch/>
        </p:blipFill>
        <p:spPr>
          <a:xfrm rot="16200000">
            <a:off x="3381138" y="-2311039"/>
            <a:ext cx="5107086" cy="11806924"/>
          </a:xfrm>
          <a:prstGeom prst="rect">
            <a:avLst/>
          </a:prstGeom>
        </p:spPr>
      </p:pic>
      <p:sp>
        <p:nvSpPr>
          <p:cNvPr id="8" name="TextBox 7"/>
          <p:cNvSpPr txBox="1"/>
          <p:nvPr/>
        </p:nvSpPr>
        <p:spPr>
          <a:xfrm>
            <a:off x="7302138" y="1296274"/>
            <a:ext cx="1144865" cy="584775"/>
          </a:xfrm>
          <a:prstGeom prst="rect">
            <a:avLst/>
          </a:prstGeom>
          <a:noFill/>
        </p:spPr>
        <p:txBody>
          <a:bodyPr wrap="none" rtlCol="0">
            <a:spAutoFit/>
          </a:bodyPr>
          <a:lstStyle/>
          <a:p>
            <a:r>
              <a:rPr lang="en-US" sz="3200" dirty="0" smtClean="0"/>
              <a:t>RIPK2</a:t>
            </a:r>
            <a:endParaRPr lang="en-US" sz="3200" dirty="0"/>
          </a:p>
        </p:txBody>
      </p:sp>
      <p:sp>
        <p:nvSpPr>
          <p:cNvPr id="9" name="TextBox 8"/>
          <p:cNvSpPr txBox="1"/>
          <p:nvPr/>
        </p:nvSpPr>
        <p:spPr>
          <a:xfrm>
            <a:off x="4181007" y="5543272"/>
            <a:ext cx="6549763" cy="707886"/>
          </a:xfrm>
          <a:prstGeom prst="rect">
            <a:avLst/>
          </a:prstGeom>
          <a:noFill/>
        </p:spPr>
        <p:txBody>
          <a:bodyPr wrap="square" rtlCol="0">
            <a:spAutoFit/>
          </a:bodyPr>
          <a:lstStyle/>
          <a:p>
            <a:r>
              <a:rPr lang="en-US" sz="2000" dirty="0" smtClean="0"/>
              <a:t>Located primarily in white blood cells but also in pancreas, gallbladder and placenta</a:t>
            </a:r>
            <a:endParaRPr lang="en-US" sz="2000" dirty="0"/>
          </a:p>
        </p:txBody>
      </p:sp>
    </p:spTree>
    <p:extLst>
      <p:ext uri="{BB962C8B-B14F-4D97-AF65-F5344CB8AC3E}">
        <p14:creationId xmlns:p14="http://schemas.microsoft.com/office/powerpoint/2010/main" val="12985254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69</a:t>
            </a:fld>
            <a:endParaRPr lang="en-US"/>
          </a:p>
        </p:txBody>
      </p:sp>
      <p:sp>
        <p:nvSpPr>
          <p:cNvPr id="5" name="TextBox 4"/>
          <p:cNvSpPr txBox="1"/>
          <p:nvPr/>
        </p:nvSpPr>
        <p:spPr>
          <a:xfrm>
            <a:off x="1121628" y="1005839"/>
            <a:ext cx="9459286" cy="2308324"/>
          </a:xfrm>
          <a:prstGeom prst="rect">
            <a:avLst/>
          </a:prstGeom>
          <a:noFill/>
        </p:spPr>
        <p:txBody>
          <a:bodyPr wrap="square" rtlCol="0">
            <a:spAutoFit/>
          </a:bodyPr>
          <a:lstStyle/>
          <a:p>
            <a:pPr marL="285750" indent="-285750">
              <a:buFont typeface="Arial" charset="0"/>
              <a:buChar char="•"/>
            </a:pPr>
            <a:r>
              <a:rPr lang="en-US" sz="2400" dirty="0" smtClean="0"/>
              <a:t>Most proteins/receptors are expressed in different tissues/organs</a:t>
            </a:r>
          </a:p>
          <a:p>
            <a:pPr marL="285750" indent="-285750">
              <a:buFont typeface="Arial" charset="0"/>
              <a:buChar char="•"/>
            </a:pPr>
            <a:endParaRPr lang="en-US" sz="2400" dirty="0" smtClean="0"/>
          </a:p>
          <a:p>
            <a:pPr marL="285750" indent="-285750">
              <a:buFont typeface="Arial" charset="0"/>
              <a:buChar char="•"/>
            </a:pPr>
            <a:r>
              <a:rPr lang="en-US" sz="2400" dirty="0" smtClean="0"/>
              <a:t>Focus of a drug discovery project is usually distinct tissue/organ</a:t>
            </a:r>
          </a:p>
          <a:p>
            <a:pPr marL="285750" indent="-285750">
              <a:buFont typeface="Arial" charset="0"/>
              <a:buChar char="•"/>
            </a:pPr>
            <a:endParaRPr lang="en-US" sz="2400" dirty="0" smtClean="0"/>
          </a:p>
          <a:p>
            <a:pPr marL="285750" indent="-285750">
              <a:buFont typeface="Arial" charset="0"/>
              <a:buChar char="•"/>
            </a:pPr>
            <a:r>
              <a:rPr lang="en-US" sz="2400" dirty="0" smtClean="0"/>
              <a:t>Activity of the drug in tissues which are not in focus can give rise to unwanted side-effect or target-related toxicity. </a:t>
            </a:r>
            <a:endParaRPr lang="en-US" sz="2400" dirty="0"/>
          </a:p>
        </p:txBody>
      </p:sp>
    </p:spTree>
    <p:extLst>
      <p:ext uri="{BB962C8B-B14F-4D97-AF65-F5344CB8AC3E}">
        <p14:creationId xmlns:p14="http://schemas.microsoft.com/office/powerpoint/2010/main" val="876167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a:t>
            </a:fld>
            <a:endParaRPr lang="en-US"/>
          </a:p>
        </p:txBody>
      </p:sp>
      <p:pic>
        <p:nvPicPr>
          <p:cNvPr id="5" name="Picture 2" descr="figure_11_2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00100"/>
            <a:ext cx="8531225" cy="52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064161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235" y="245643"/>
            <a:ext cx="5887587" cy="6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38200" y="497235"/>
            <a:ext cx="1667444" cy="523220"/>
          </a:xfrm>
          <a:prstGeom prst="rect">
            <a:avLst/>
          </a:prstGeom>
          <a:noFill/>
        </p:spPr>
        <p:txBody>
          <a:bodyPr wrap="none" rtlCol="0">
            <a:spAutoFit/>
          </a:bodyPr>
          <a:lstStyle/>
          <a:p>
            <a:r>
              <a:rPr lang="en-US" sz="2800" dirty="0" smtClean="0"/>
              <a:t>Selectivity</a:t>
            </a:r>
            <a:endParaRPr lang="en-US" sz="2800" dirty="0"/>
          </a:p>
        </p:txBody>
      </p:sp>
      <p:sp>
        <p:nvSpPr>
          <p:cNvPr id="7" name="TextBox 6"/>
          <p:cNvSpPr txBox="1"/>
          <p:nvPr/>
        </p:nvSpPr>
        <p:spPr>
          <a:xfrm>
            <a:off x="598714" y="1275805"/>
            <a:ext cx="5497286" cy="4524315"/>
          </a:xfrm>
          <a:prstGeom prst="rect">
            <a:avLst/>
          </a:prstGeom>
          <a:noFill/>
        </p:spPr>
        <p:txBody>
          <a:bodyPr wrap="square" rtlCol="0">
            <a:spAutoFit/>
          </a:bodyPr>
          <a:lstStyle/>
          <a:p>
            <a:pPr marL="342900" indent="-342900">
              <a:buFont typeface="Arial" charset="0"/>
              <a:buChar char="•"/>
            </a:pPr>
            <a:r>
              <a:rPr lang="en-US" sz="2400" dirty="0" smtClean="0"/>
              <a:t>Interesting drug targets are often members of protein families which means they are similar in sequence and structure</a:t>
            </a:r>
          </a:p>
          <a:p>
            <a:pPr marL="342900" indent="-342900">
              <a:buFont typeface="Arial" charset="0"/>
              <a:buChar char="•"/>
            </a:pPr>
            <a:r>
              <a:rPr lang="en-US" sz="2400" dirty="0" smtClean="0"/>
              <a:t>Hitting other targets in addition to the target of interest can cause unwanted side-effects and off-target related toxicity</a:t>
            </a:r>
          </a:p>
          <a:p>
            <a:pPr marL="342900" indent="-342900">
              <a:buFont typeface="Arial" charset="0"/>
              <a:buChar char="•"/>
            </a:pPr>
            <a:r>
              <a:rPr lang="en-US" sz="2400" dirty="0" smtClean="0"/>
              <a:t>Achieving selectivity for a drug can be very challenging and is a frequent cause why drug discovery programs have to be terminated unsuccessfully</a:t>
            </a:r>
            <a:endParaRPr lang="en-US" sz="2400" dirty="0"/>
          </a:p>
        </p:txBody>
      </p:sp>
    </p:spTree>
    <p:extLst>
      <p:ext uri="{BB962C8B-B14F-4D97-AF65-F5344CB8AC3E}">
        <p14:creationId xmlns:p14="http://schemas.microsoft.com/office/powerpoint/2010/main" val="171996166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71</a:t>
            </a:fld>
            <a:endParaRPr lang="en-US"/>
          </a:p>
        </p:txBody>
      </p:sp>
      <p:sp>
        <p:nvSpPr>
          <p:cNvPr id="5" name="TextBox 4"/>
          <p:cNvSpPr txBox="1"/>
          <p:nvPr/>
        </p:nvSpPr>
        <p:spPr>
          <a:xfrm>
            <a:off x="838200" y="497235"/>
            <a:ext cx="1941494" cy="523220"/>
          </a:xfrm>
          <a:prstGeom prst="rect">
            <a:avLst/>
          </a:prstGeom>
          <a:noFill/>
        </p:spPr>
        <p:txBody>
          <a:bodyPr wrap="none" rtlCol="0">
            <a:spAutoFit/>
          </a:bodyPr>
          <a:lstStyle/>
          <a:p>
            <a:r>
              <a:rPr lang="en-US" sz="2800" smtClean="0"/>
              <a:t>Druggability</a:t>
            </a:r>
            <a:endParaRPr lang="en-US" sz="2800" dirty="0"/>
          </a:p>
        </p:txBody>
      </p:sp>
      <p:sp>
        <p:nvSpPr>
          <p:cNvPr id="6" name="Rectangle 5"/>
          <p:cNvSpPr/>
          <p:nvPr/>
        </p:nvSpPr>
        <p:spPr>
          <a:xfrm>
            <a:off x="498567" y="1269164"/>
            <a:ext cx="5902234" cy="2554545"/>
          </a:xfrm>
          <a:prstGeom prst="rect">
            <a:avLst/>
          </a:prstGeom>
        </p:spPr>
        <p:txBody>
          <a:bodyPr wrap="square">
            <a:spAutoFit/>
          </a:bodyPr>
          <a:lstStyle/>
          <a:p>
            <a:pPr marL="342900" indent="-342900">
              <a:buFont typeface="Arial" charset="0"/>
              <a:buChar char="•"/>
            </a:pPr>
            <a:r>
              <a:rPr lang="en-US" sz="2000" dirty="0" smtClean="0"/>
              <a:t>Targeting proteins which naturally bind small molecule ligands are much more likely to be successfully ”drugged” than proteins whose function does not involve small molecule binding</a:t>
            </a:r>
          </a:p>
          <a:p>
            <a:pPr marL="342900" indent="-342900">
              <a:buFont typeface="Arial" charset="0"/>
              <a:buChar char="•"/>
            </a:pPr>
            <a:endParaRPr lang="en-US" sz="2000" dirty="0" smtClean="0"/>
          </a:p>
          <a:p>
            <a:pPr marL="342900" indent="-342900">
              <a:buFont typeface="Arial" charset="0"/>
              <a:buChar char="•"/>
            </a:pPr>
            <a:r>
              <a:rPr lang="en-US" sz="2000" dirty="0" smtClean="0"/>
              <a:t>A large fraction of pharmaceutically interesting proteins only have other proteins as natural binding partners.</a:t>
            </a:r>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379" y="3765308"/>
            <a:ext cx="2817422" cy="22539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046" y="242243"/>
            <a:ext cx="6104745" cy="5718602"/>
          </a:xfrm>
          <a:prstGeom prst="rect">
            <a:avLst/>
          </a:prstGeom>
        </p:spPr>
      </p:pic>
    </p:spTree>
    <p:extLst>
      <p:ext uri="{BB962C8B-B14F-4D97-AF65-F5344CB8AC3E}">
        <p14:creationId xmlns:p14="http://schemas.microsoft.com/office/powerpoint/2010/main" val="10898869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72</a:t>
            </a:fld>
            <a:endParaRPr lang="en-US"/>
          </a:p>
        </p:txBody>
      </p:sp>
      <p:sp>
        <p:nvSpPr>
          <p:cNvPr id="7" name="Rectangle 6"/>
          <p:cNvSpPr/>
          <p:nvPr/>
        </p:nvSpPr>
        <p:spPr>
          <a:xfrm>
            <a:off x="462099" y="811965"/>
            <a:ext cx="5902234" cy="3785652"/>
          </a:xfrm>
          <a:prstGeom prst="rect">
            <a:avLst/>
          </a:prstGeom>
        </p:spPr>
        <p:txBody>
          <a:bodyPr wrap="square">
            <a:spAutoFit/>
          </a:bodyPr>
          <a:lstStyle/>
          <a:p>
            <a:pPr marL="342900" indent="-342900">
              <a:buFont typeface="Arial" charset="0"/>
              <a:buChar char="•"/>
            </a:pPr>
            <a:r>
              <a:rPr lang="en-US" sz="2000" dirty="0" smtClean="0"/>
              <a:t>Protein-protein binding interfaces (PPIs) have a larger interaction area and are often shallow</a:t>
            </a:r>
          </a:p>
          <a:p>
            <a:pPr marL="342900" indent="-342900">
              <a:buFont typeface="Arial" charset="0"/>
              <a:buChar char="•"/>
            </a:pPr>
            <a:endParaRPr lang="en-US" sz="2000" dirty="0"/>
          </a:p>
          <a:p>
            <a:pPr marL="342900" indent="-342900">
              <a:buFont typeface="Arial" charset="0"/>
              <a:buChar char="•"/>
            </a:pPr>
            <a:r>
              <a:rPr lang="en-US" sz="2000" dirty="0" smtClean="0"/>
              <a:t>The contribution of each amino acid to the overall binding energy is much smaller than for small molecule binding sites </a:t>
            </a:r>
          </a:p>
          <a:p>
            <a:pPr marL="342900" indent="-342900">
              <a:buFont typeface="Arial" charset="0"/>
              <a:buChar char="•"/>
            </a:pPr>
            <a:endParaRPr lang="en-US" sz="2000" dirty="0"/>
          </a:p>
          <a:p>
            <a:pPr marL="342900" indent="-342900">
              <a:buFont typeface="Arial" charset="0"/>
              <a:buChar char="•"/>
            </a:pPr>
            <a:r>
              <a:rPr lang="en-US" sz="2000" dirty="0" smtClean="0"/>
              <a:t>Many interactions of this type have been tried to be addressed with small molecule ligands. The majority of approaches have failed. Therefore this type of interaction is often regarded as ”</a:t>
            </a:r>
            <a:r>
              <a:rPr lang="en-US" sz="2000" dirty="0" err="1" smtClean="0"/>
              <a:t>undruggable</a:t>
            </a:r>
            <a:r>
              <a:rPr lang="en-US" sz="2000" dirty="0" smtClean="0"/>
              <a:t>”.</a:t>
            </a:r>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09" y="441367"/>
            <a:ext cx="7802681" cy="5201788"/>
          </a:xfrm>
          <a:prstGeom prst="rect">
            <a:avLst/>
          </a:prstGeom>
        </p:spPr>
      </p:pic>
    </p:spTree>
    <p:extLst>
      <p:ext uri="{BB962C8B-B14F-4D97-AF65-F5344CB8AC3E}">
        <p14:creationId xmlns:p14="http://schemas.microsoft.com/office/powerpoint/2010/main" val="15633505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73</a:t>
            </a:fld>
            <a:endParaRPr lang="en-US"/>
          </a:p>
        </p:txBody>
      </p:sp>
    </p:spTree>
    <p:extLst>
      <p:ext uri="{BB962C8B-B14F-4D97-AF65-F5344CB8AC3E}">
        <p14:creationId xmlns:p14="http://schemas.microsoft.com/office/powerpoint/2010/main" val="1000899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8</a:t>
            </a:fld>
            <a:endParaRPr lang="en-US"/>
          </a:p>
        </p:txBody>
      </p:sp>
      <p:pic>
        <p:nvPicPr>
          <p:cNvPr id="5" name="Picture 2" descr="figure_11_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961736"/>
            <a:ext cx="8531225"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431613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a:t>
            </a:r>
            <a:endParaRPr lang="en-US"/>
          </a:p>
        </p:txBody>
      </p:sp>
      <p:sp>
        <p:nvSpPr>
          <p:cNvPr id="4" name="Slide Number Placeholder 3"/>
          <p:cNvSpPr>
            <a:spLocks noGrp="1"/>
          </p:cNvSpPr>
          <p:nvPr>
            <p:ph type="sldNum" sz="quarter" idx="12"/>
          </p:nvPr>
        </p:nvSpPr>
        <p:spPr/>
        <p:txBody>
          <a:bodyPr/>
          <a:lstStyle/>
          <a:p>
            <a:fld id="{2B512455-236F-5446-A9F2-DFBCE48C12C2}" type="slidenum">
              <a:rPr lang="en-US" smtClean="0"/>
              <a:t>9</a:t>
            </a:fld>
            <a:endParaRPr lang="en-US"/>
          </a:p>
        </p:txBody>
      </p:sp>
      <p:pic>
        <p:nvPicPr>
          <p:cNvPr id="5" name="Picture 2" descr="figure_11_2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79400"/>
            <a:ext cx="738663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9467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25908</TotalTime>
  <Words>3696</Words>
  <Application>Microsoft Macintosh PowerPoint</Application>
  <PresentationFormat>Widescreen</PresentationFormat>
  <Paragraphs>501</Paragraphs>
  <Slides>73</Slides>
  <Notes>24</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73</vt:i4>
      </vt:variant>
    </vt:vector>
  </HeadingPairs>
  <TitlesOfParts>
    <vt:vector size="79" baseType="lpstr">
      <vt:lpstr>Calibri</vt:lpstr>
      <vt:lpstr>Calibri Light</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Drug Discovery and Design</dc:title>
  <dc:creator>Daniel Seeliger</dc:creator>
  <cp:lastModifiedBy>Daniel Seeliger</cp:lastModifiedBy>
  <cp:revision>213</cp:revision>
  <dcterms:created xsi:type="dcterms:W3CDTF">2017-01-27T19:45:25Z</dcterms:created>
  <dcterms:modified xsi:type="dcterms:W3CDTF">2017-05-08T19:55:36Z</dcterms:modified>
</cp:coreProperties>
</file>